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9728200" cx="7023100"/>
  <p:notesSz cx="7023100" cy="9728200"/>
  <p:embeddedFontLst>
    <p:embeddedFont>
      <p:font typeface="Palatino Linotype"/>
      <p:regular r:id="rId37"/>
      <p:bold r:id="rId38"/>
      <p:italic r:id="rId39"/>
      <p:boldItalic r:id="rId40"/>
    </p:embeddedFont>
    <p:embeddedFont>
      <p:font typeface="Cambria Math"/>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tinoLinotype-boldItalic.fntdata"/><Relationship Id="rId20" Type="http://schemas.openxmlformats.org/officeDocument/2006/relationships/slide" Target="slides/slide15.xml"/><Relationship Id="rId41" Type="http://schemas.openxmlformats.org/officeDocument/2006/relationships/font" Target="fonts/CambriaMath-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alatinoLinotyp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alatinoLinotype-italic.fntdata"/><Relationship Id="rId16" Type="http://schemas.openxmlformats.org/officeDocument/2006/relationships/slide" Target="slides/slide11.xml"/><Relationship Id="rId38" Type="http://schemas.openxmlformats.org/officeDocument/2006/relationships/font" Target="fonts/PalatinoLinotyp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2300" y="4620875"/>
            <a:ext cx="5618475" cy="4377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0: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702300" y="4620875"/>
            <a:ext cx="5618475" cy="4377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1170750" y="729600"/>
            <a:ext cx="4682300" cy="3648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3"/>
          <p:cNvSpPr txBox="1"/>
          <p:nvPr>
            <p:ph type="ctrTitle"/>
          </p:nvPr>
        </p:nvSpPr>
        <p:spPr>
          <a:xfrm>
            <a:off x="526732" y="3015742"/>
            <a:ext cx="5969635" cy="204292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053465" y="5447792"/>
            <a:ext cx="4916170" cy="243205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351155" y="2237486"/>
            <a:ext cx="6320790"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4"/>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351155" y="2237486"/>
            <a:ext cx="3055048"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3616896" y="2237486"/>
            <a:ext cx="3055048" cy="64206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6"/>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1155" y="389128"/>
            <a:ext cx="6320790" cy="1556512"/>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51155" y="2237486"/>
            <a:ext cx="6320790" cy="642061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2387854" y="9047226"/>
            <a:ext cx="2247392" cy="48641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351155" y="9047226"/>
            <a:ext cx="1615313" cy="48641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5056632" y="9047226"/>
            <a:ext cx="1615313" cy="48641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youtube.com/watch?v=eyuaXX-_XJc" TargetMode="External"/><Relationship Id="rId4" Type="http://schemas.openxmlformats.org/officeDocument/2006/relationships/hyperlink" Target="https://www.youtube.com/watch?v=KNss7dFqwwc" TargetMode="External"/><Relationship Id="rId5"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7"/>
          <p:cNvSpPr txBox="1"/>
          <p:nvPr/>
        </p:nvSpPr>
        <p:spPr>
          <a:xfrm>
            <a:off x="1996438" y="1206500"/>
            <a:ext cx="3027045" cy="781050"/>
          </a:xfrm>
          <a:prstGeom prst="rect">
            <a:avLst/>
          </a:prstGeom>
          <a:noFill/>
          <a:ln>
            <a:noFill/>
          </a:ln>
        </p:spPr>
        <p:txBody>
          <a:bodyPr anchorCtr="0" anchor="t" bIns="0" lIns="0" spcFirstLastPara="1" rIns="0" wrap="square" tIns="0">
            <a:noAutofit/>
          </a:bodyPr>
          <a:lstStyle/>
          <a:p>
            <a:pPr indent="0" lvl="0" marL="107061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12700" marR="0" rtl="0" algn="l">
              <a:lnSpc>
                <a:spcPct val="100000"/>
              </a:lnSpc>
              <a:spcBef>
                <a:spcPts val="1150"/>
              </a:spcBef>
              <a:spcAft>
                <a:spcPts val="0"/>
              </a:spcAft>
              <a:buNone/>
            </a:pPr>
            <a:r>
              <a:rPr b="1" i="0" lang="en-US" sz="2000" u="none" cap="none" strike="noStrike">
                <a:solidFill>
                  <a:srgbClr val="EC1C23"/>
                </a:solidFill>
                <a:latin typeface="Calibri"/>
                <a:ea typeface="Calibri"/>
                <a:cs typeface="Calibri"/>
                <a:sym typeface="Calibri"/>
              </a:rPr>
              <a:t>SENKRON JENARATÖRLER</a:t>
            </a:r>
            <a:endParaRPr b="0" i="0" sz="2000" u="none" cap="none" strike="noStrike">
              <a:solidFill>
                <a:schemeClr val="dk1"/>
              </a:solidFill>
              <a:latin typeface="Calibri"/>
              <a:ea typeface="Calibri"/>
              <a:cs typeface="Calibri"/>
              <a:sym typeface="Calibri"/>
            </a:endParaRPr>
          </a:p>
        </p:txBody>
      </p:sp>
      <p:sp>
        <p:nvSpPr>
          <p:cNvPr id="44" name="Google Shape;44;p7"/>
          <p:cNvSpPr txBox="1"/>
          <p:nvPr/>
        </p:nvSpPr>
        <p:spPr>
          <a:xfrm>
            <a:off x="906144" y="3204844"/>
            <a:ext cx="5207635" cy="1822294"/>
          </a:xfrm>
          <a:prstGeom prst="rect">
            <a:avLst/>
          </a:prstGeom>
          <a:solidFill>
            <a:srgbClr val="FAB777"/>
          </a:solidFill>
          <a:ln>
            <a:noFill/>
          </a:ln>
        </p:spPr>
        <p:txBody>
          <a:bodyPr anchorCtr="0" anchor="t" bIns="0" lIns="0" spcFirstLastPara="1" rIns="0" wrap="square" tIns="3800">
            <a:noAutofit/>
          </a:bodyPr>
          <a:lstStyle/>
          <a:p>
            <a:pPr indent="0" lvl="0" marL="0" marR="0" rtl="0" algn="l">
              <a:lnSpc>
                <a:spcPct val="100000"/>
              </a:lnSpc>
              <a:spcBef>
                <a:spcPts val="0"/>
              </a:spcBef>
              <a:spcAft>
                <a:spcPts val="0"/>
              </a:spcAft>
              <a:buNone/>
            </a:pPr>
            <a:r>
              <a:t/>
            </a:r>
            <a:endParaRPr b="0" i="0" sz="1900" u="none" cap="none" strike="noStrike">
              <a:solidFill>
                <a:schemeClr val="dk1"/>
              </a:solidFill>
              <a:latin typeface="Times New Roman"/>
              <a:ea typeface="Times New Roman"/>
              <a:cs typeface="Times New Roman"/>
              <a:sym typeface="Times New Roman"/>
            </a:endParaRPr>
          </a:p>
          <a:p>
            <a:pPr indent="0" lvl="0" marL="1905" marR="0" rtl="0" algn="ctr">
              <a:lnSpc>
                <a:spcPct val="100000"/>
              </a:lnSpc>
              <a:spcBef>
                <a:spcPts val="5"/>
              </a:spcBef>
              <a:spcAft>
                <a:spcPts val="0"/>
              </a:spcAft>
              <a:buNone/>
            </a:pPr>
            <a:r>
              <a:rPr b="1" i="0" lang="en-US" sz="1500" u="none" cap="none" strike="noStrike">
                <a:solidFill>
                  <a:srgbClr val="D2222A"/>
                </a:solidFill>
                <a:latin typeface="Palatino Linotype"/>
                <a:ea typeface="Palatino Linotype"/>
                <a:cs typeface="Palatino Linotype"/>
                <a:sym typeface="Palatino Linotype"/>
              </a:rPr>
              <a:t>KONULAR</a:t>
            </a:r>
            <a:endParaRPr b="0" i="0" sz="1500" u="none" cap="none" strike="noStrike">
              <a:solidFill>
                <a:schemeClr val="dk1"/>
              </a:solidFill>
              <a:latin typeface="Palatino Linotype"/>
              <a:ea typeface="Palatino Linotype"/>
              <a:cs typeface="Palatino Linotype"/>
              <a:sym typeface="Palatino Linotype"/>
            </a:endParaRPr>
          </a:p>
          <a:p>
            <a:pPr indent="-262255" lvl="0" marL="539115" marR="0" rtl="0" algn="l">
              <a:lnSpc>
                <a:spcPct val="100000"/>
              </a:lnSpc>
              <a:spcBef>
                <a:spcPts val="65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SENKRON JENERATÖRLER VE GENEL YAPILARI</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0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JENERATÖRLERİN  ÇALIŞMASI VE GERİLİM REGÜLASYONU</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3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JENERATÖRLERİN UYARTILMASI</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38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SENKRON JENERATÖRLERİN PARALEL  BAĞLANMASI</a:t>
            </a:r>
            <a:endParaRPr/>
          </a:p>
          <a:p>
            <a:pPr indent="0" lvl="0" marL="276860" marR="0" rtl="0" algn="l">
              <a:lnSpc>
                <a:spcPct val="100000"/>
              </a:lnSpc>
              <a:spcBef>
                <a:spcPts val="380"/>
              </a:spcBef>
              <a:spcAft>
                <a:spcPts val="0"/>
              </a:spcAft>
              <a:buNone/>
            </a:pPr>
            <a:r>
              <a:t/>
            </a:r>
            <a:endParaRPr b="0" i="0" sz="1300" u="none" cap="none" strike="noStrike">
              <a:solidFill>
                <a:schemeClr val="dk1"/>
              </a:solidFill>
              <a:latin typeface="Calibri"/>
              <a:ea typeface="Calibri"/>
              <a:cs typeface="Calibri"/>
              <a:sym typeface="Calibri"/>
            </a:endParaRPr>
          </a:p>
        </p:txBody>
      </p:sp>
      <p:sp>
        <p:nvSpPr>
          <p:cNvPr id="45" name="Google Shape;45;p7"/>
          <p:cNvSpPr txBox="1"/>
          <p:nvPr/>
        </p:nvSpPr>
        <p:spPr>
          <a:xfrm>
            <a:off x="887094" y="5549900"/>
            <a:ext cx="5207635" cy="1822294"/>
          </a:xfrm>
          <a:prstGeom prst="rect">
            <a:avLst/>
          </a:prstGeom>
          <a:solidFill>
            <a:srgbClr val="FAB777"/>
          </a:solidFill>
          <a:ln>
            <a:noFill/>
          </a:ln>
        </p:spPr>
        <p:txBody>
          <a:bodyPr anchorCtr="0" anchor="t" bIns="0" lIns="0" spcFirstLastPara="1" rIns="0" wrap="square" tIns="3800">
            <a:noAutofit/>
          </a:bodyPr>
          <a:lstStyle/>
          <a:p>
            <a:pPr indent="0" lvl="0" marL="0" marR="0" rtl="0" algn="l">
              <a:lnSpc>
                <a:spcPct val="100000"/>
              </a:lnSpc>
              <a:spcBef>
                <a:spcPts val="0"/>
              </a:spcBef>
              <a:spcAft>
                <a:spcPts val="0"/>
              </a:spcAft>
              <a:buNone/>
            </a:pPr>
            <a:r>
              <a:t/>
            </a:r>
            <a:endParaRPr b="0" i="0" sz="1900" u="none" cap="none" strike="noStrike">
              <a:solidFill>
                <a:schemeClr val="dk1"/>
              </a:solidFill>
              <a:latin typeface="Times New Roman"/>
              <a:ea typeface="Times New Roman"/>
              <a:cs typeface="Times New Roman"/>
              <a:sym typeface="Times New Roman"/>
            </a:endParaRPr>
          </a:p>
          <a:p>
            <a:pPr indent="0" lvl="0" marL="1905" marR="0" rtl="0" algn="ctr">
              <a:lnSpc>
                <a:spcPct val="100000"/>
              </a:lnSpc>
              <a:spcBef>
                <a:spcPts val="5"/>
              </a:spcBef>
              <a:spcAft>
                <a:spcPts val="0"/>
              </a:spcAft>
              <a:buNone/>
            </a:pPr>
            <a:r>
              <a:rPr b="1" i="0" lang="en-US" sz="1500" u="none" cap="none" strike="noStrike">
                <a:solidFill>
                  <a:srgbClr val="D2222A"/>
                </a:solidFill>
                <a:latin typeface="Palatino Linotype"/>
                <a:ea typeface="Palatino Linotype"/>
                <a:cs typeface="Palatino Linotype"/>
                <a:sym typeface="Palatino Linotype"/>
              </a:rPr>
              <a:t>HAZIRLAYANLAR</a:t>
            </a:r>
            <a:endParaRPr b="0" i="0" sz="1500" u="none" cap="none" strike="noStrike">
              <a:solidFill>
                <a:schemeClr val="dk1"/>
              </a:solidFill>
              <a:latin typeface="Palatino Linotype"/>
              <a:ea typeface="Palatino Linotype"/>
              <a:cs typeface="Palatino Linotype"/>
              <a:sym typeface="Palatino Linotype"/>
            </a:endParaRPr>
          </a:p>
          <a:p>
            <a:pPr indent="-262255" lvl="0" marL="539115" marR="0" rtl="0" algn="l">
              <a:lnSpc>
                <a:spcPct val="100000"/>
              </a:lnSpc>
              <a:spcBef>
                <a:spcPts val="65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ALİ KESKİN</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05"/>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FATİH SAYGIN </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43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ARİF CAN ÖZDEN</a:t>
            </a:r>
            <a:endParaRPr b="0" i="0" sz="1300" u="none" cap="none" strike="noStrike">
              <a:solidFill>
                <a:schemeClr val="dk1"/>
              </a:solidFill>
              <a:latin typeface="Calibri"/>
              <a:ea typeface="Calibri"/>
              <a:cs typeface="Calibri"/>
              <a:sym typeface="Calibri"/>
            </a:endParaRPr>
          </a:p>
          <a:p>
            <a:pPr indent="-262255" lvl="0" marL="539115" marR="0" rtl="0" algn="l">
              <a:lnSpc>
                <a:spcPct val="100000"/>
              </a:lnSpc>
              <a:spcBef>
                <a:spcPts val="380"/>
              </a:spcBef>
              <a:spcAft>
                <a:spcPts val="0"/>
              </a:spcAft>
              <a:buClr>
                <a:srgbClr val="57585B"/>
              </a:buClr>
              <a:buSzPts val="1300"/>
              <a:buFont typeface="Calibri"/>
              <a:buAutoNum type="arabicPeriod"/>
            </a:pPr>
            <a:r>
              <a:rPr b="0" i="0" lang="en-US" sz="1300" u="none" cap="none" strike="noStrike">
                <a:solidFill>
                  <a:srgbClr val="57585B"/>
                </a:solidFill>
                <a:latin typeface="Calibri"/>
                <a:ea typeface="Calibri"/>
                <a:cs typeface="Calibri"/>
                <a:sym typeface="Calibri"/>
              </a:rPr>
              <a:t>MUHAMMED CEMAL MUMCU</a:t>
            </a:r>
            <a:endParaRPr b="0" i="0" sz="1300" u="none" cap="none" strike="noStrike">
              <a:solidFill>
                <a:schemeClr val="dk1"/>
              </a:solidFill>
              <a:latin typeface="Calibri"/>
              <a:ea typeface="Calibri"/>
              <a:cs typeface="Calibri"/>
              <a:sym typeface="Calibri"/>
            </a:endParaRPr>
          </a:p>
          <a:p>
            <a:pPr indent="0" lvl="0" marL="276860" marR="0" rtl="0" algn="l">
              <a:lnSpc>
                <a:spcPct val="100000"/>
              </a:lnSpc>
              <a:spcBef>
                <a:spcPts val="380"/>
              </a:spcBef>
              <a:spcAft>
                <a:spcPts val="0"/>
              </a:spcAft>
              <a:buNone/>
            </a:pPr>
            <a:r>
              <a:t/>
            </a:r>
            <a:endParaRPr b="0" i="0" sz="1300" u="none" cap="none" strike="noStrike">
              <a:solidFill>
                <a:srgbClr val="57585B"/>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sp>
        <p:nvSpPr>
          <p:cNvPr id="106" name="Google Shape;106;p16"/>
          <p:cNvSpPr txBox="1"/>
          <p:nvPr/>
        </p:nvSpPr>
        <p:spPr>
          <a:xfrm>
            <a:off x="895908" y="1235709"/>
            <a:ext cx="5255260" cy="6750694"/>
          </a:xfrm>
          <a:prstGeom prst="rect">
            <a:avLst/>
          </a:prstGeom>
          <a:noFill/>
          <a:ln>
            <a:noFill/>
          </a:ln>
        </p:spPr>
        <p:txBody>
          <a:bodyPr anchorCtr="0" anchor="t" bIns="0" lIns="0" spcFirstLastPara="1" rIns="0" wrap="square" tIns="0">
            <a:noAutofit/>
          </a:bodyPr>
          <a:lstStyle/>
          <a:p>
            <a:pPr indent="-360044" lvl="1" marL="375285" marR="665480" rtl="0" algn="l">
              <a:lnSpc>
                <a:spcPct val="99333"/>
              </a:lnSpc>
              <a:spcBef>
                <a:spcPts val="0"/>
              </a:spcBef>
              <a:spcAft>
                <a:spcPts val="0"/>
              </a:spcAft>
              <a:buClr>
                <a:srgbClr val="EC1C23"/>
              </a:buClr>
              <a:buSzPts val="1500"/>
              <a:buFont typeface="Palatino Linotype"/>
              <a:buAutoNum type="arabicPeriod" startAt="2"/>
            </a:pPr>
            <a:r>
              <a:rPr b="1" i="0" lang="en-US" sz="1500" u="none" cap="none" strike="noStrike">
                <a:solidFill>
                  <a:srgbClr val="EC1C23"/>
                </a:solidFill>
                <a:latin typeface="Palatino Linotype"/>
                <a:ea typeface="Palatino Linotype"/>
                <a:cs typeface="Palatino Linotype"/>
                <a:sym typeface="Palatino Linotype"/>
              </a:rPr>
              <a:t>ALTERNATÖRLERİN ÇALIŞMASI VE GERİLİM  REGÜLASYONU</a:t>
            </a:r>
            <a:endParaRPr b="0" i="0" sz="1500" u="none" cap="none" strike="noStrike">
              <a:solidFill>
                <a:schemeClr val="dk1"/>
              </a:solidFill>
              <a:latin typeface="Palatino Linotype"/>
              <a:ea typeface="Palatino Linotype"/>
              <a:cs typeface="Palatino Linotype"/>
              <a:sym typeface="Palatino Linotype"/>
            </a:endParaRPr>
          </a:p>
          <a:p>
            <a:pPr indent="0" lvl="1" marL="457200" marR="0" rtl="0" algn="l">
              <a:lnSpc>
                <a:spcPct val="100000"/>
              </a:lnSpc>
              <a:spcBef>
                <a:spcPts val="15"/>
              </a:spcBef>
              <a:spcAft>
                <a:spcPts val="0"/>
              </a:spcAft>
              <a:buClr>
                <a:srgbClr val="EC1C23"/>
              </a:buClr>
              <a:buSzPts val="1550"/>
              <a:buFont typeface="Palatino Linotype"/>
              <a:buNone/>
            </a:pPr>
            <a:r>
              <a:t/>
            </a:r>
            <a:endParaRPr b="0" i="0" sz="1550" u="none" cap="none" strike="noStrike">
              <a:solidFill>
                <a:schemeClr val="dk1"/>
              </a:solidFill>
              <a:latin typeface="Times New Roman"/>
              <a:ea typeface="Times New Roman"/>
              <a:cs typeface="Times New Roman"/>
              <a:sym typeface="Times New Roman"/>
            </a:endParaRPr>
          </a:p>
          <a:p>
            <a:pPr indent="-506729" lvl="2" marL="878839" marR="0" rtl="0" algn="l">
              <a:lnSpc>
                <a:spcPct val="100000"/>
              </a:lnSpc>
              <a:spcBef>
                <a:spcPts val="0"/>
              </a:spcBef>
              <a:spcAft>
                <a:spcPts val="0"/>
              </a:spcAft>
              <a:buClr>
                <a:srgbClr val="EC1C23"/>
              </a:buClr>
              <a:buSzPts val="1600"/>
              <a:buFont typeface="Palatino Linotype"/>
              <a:buAutoNum type="arabicPeriod"/>
            </a:pPr>
            <a:r>
              <a:rPr b="1" i="0" lang="en-US" sz="1600" u="none" cap="none" strike="noStrike">
                <a:solidFill>
                  <a:srgbClr val="EC1C23"/>
                </a:solidFill>
                <a:latin typeface="Palatino Linotype"/>
                <a:ea typeface="Palatino Linotype"/>
                <a:cs typeface="Palatino Linotype"/>
                <a:sym typeface="Palatino Linotype"/>
              </a:rPr>
              <a:t>Senkron  Makinelerin  Çalışma yöntemleri</a:t>
            </a:r>
            <a:endParaRPr b="0" i="0" sz="1600" u="none" cap="none" strike="noStrike">
              <a:solidFill>
                <a:schemeClr val="dk1"/>
              </a:solidFill>
              <a:latin typeface="Palatino Linotype"/>
              <a:ea typeface="Palatino Linotype"/>
              <a:cs typeface="Palatino Linotype"/>
              <a:sym typeface="Palatino Linotype"/>
            </a:endParaRPr>
          </a:p>
          <a:p>
            <a:pPr indent="0" lvl="0" marL="372110" marR="0" rtl="0" algn="l">
              <a:lnSpc>
                <a:spcPct val="100000"/>
              </a:lnSpc>
              <a:spcBef>
                <a:spcPts val="1000"/>
              </a:spcBef>
              <a:spcAft>
                <a:spcPts val="0"/>
              </a:spcAft>
              <a:buNone/>
            </a:pPr>
            <a:r>
              <a:rPr lang="en-US" sz="1200">
                <a:solidFill>
                  <a:srgbClr val="221F1F"/>
                </a:solidFill>
                <a:latin typeface="Calibri"/>
                <a:ea typeface="Calibri"/>
                <a:cs typeface="Calibri"/>
                <a:sym typeface="Calibri"/>
              </a:rPr>
              <a:t>Senkron makineler çalıştırılmalarına göre iki durumda incelenecektir.   Bunlar;</a:t>
            </a:r>
            <a:endParaRPr sz="1200">
              <a:solidFill>
                <a:schemeClr val="dk1"/>
              </a:solidFill>
              <a:latin typeface="Calibri"/>
              <a:ea typeface="Calibri"/>
              <a:cs typeface="Calibri"/>
              <a:sym typeface="Calibri"/>
            </a:endParaRPr>
          </a:p>
          <a:p>
            <a:pPr indent="-109854" lvl="0" marL="518794" marR="0" rtl="0" algn="l">
              <a:lnSpc>
                <a:spcPct val="100000"/>
              </a:lnSpc>
              <a:spcBef>
                <a:spcPts val="26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Senkron makinelerin generatör olarak  çalıştırılması</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Senkron makinelerin motor olarak  çalıştırılması</a:t>
            </a:r>
            <a:endParaRPr sz="1200">
              <a:solidFill>
                <a:schemeClr val="dk1"/>
              </a:solidFill>
              <a:latin typeface="Calibri"/>
              <a:ea typeface="Calibri"/>
              <a:cs typeface="Calibri"/>
              <a:sym typeface="Calibri"/>
            </a:endParaRPr>
          </a:p>
          <a:p>
            <a:pPr indent="0" lvl="0" marL="12700" marR="0" rtl="0" algn="just">
              <a:lnSpc>
                <a:spcPct val="100000"/>
              </a:lnSpc>
              <a:spcBef>
                <a:spcPts val="525"/>
              </a:spcBef>
              <a:spcAft>
                <a:spcPts val="0"/>
              </a:spcAft>
              <a:buNone/>
            </a:pPr>
            <a:r>
              <a:rPr i="1" lang="en-US" sz="1200">
                <a:solidFill>
                  <a:srgbClr val="D2222A"/>
                </a:solidFill>
                <a:latin typeface="Calibri"/>
                <a:ea typeface="Calibri"/>
                <a:cs typeface="Calibri"/>
                <a:sym typeface="Calibri"/>
              </a:rPr>
              <a:t>Senkron generatör (alternatör) olarak çalıştırılırken:</a:t>
            </a:r>
            <a:endParaRPr sz="1200">
              <a:solidFill>
                <a:schemeClr val="dk1"/>
              </a:solidFill>
              <a:latin typeface="Calibri"/>
              <a:ea typeface="Calibri"/>
              <a:cs typeface="Calibri"/>
              <a:sym typeface="Calibri"/>
            </a:endParaRPr>
          </a:p>
          <a:p>
            <a:pPr indent="0" lvl="0" marL="12700" marR="6350" rtl="0" algn="just">
              <a:lnSpc>
                <a:spcPct val="97600"/>
              </a:lnSpc>
              <a:spcBef>
                <a:spcPts val="825"/>
              </a:spcBef>
              <a:spcAft>
                <a:spcPts val="0"/>
              </a:spcAft>
              <a:buNone/>
            </a:pPr>
            <a:r>
              <a:rPr lang="en-US" sz="1200">
                <a:solidFill>
                  <a:srgbClr val="221F1F"/>
                </a:solidFill>
                <a:latin typeface="Calibri"/>
                <a:ea typeface="Calibri"/>
                <a:cs typeface="Calibri"/>
                <a:sym typeface="Calibri"/>
              </a:rPr>
              <a:t>Doğru akım ile uyartılan rotor, çevirici bir makine ile ve senkron hız ile döndürüldü-  ğünde statorsargılarında oluşan alternatif gerilim, elektriksel bir güç meydana geti-  rir. Herikiçalışmadurumunda da doğruakımilebeslenenrotor, statorsargılarından  geçen alternatif akımın oluşturduğu döner magnetik alanın dönüş hızına eşit bir hız  ile, başka bir deyişle senkron hız ile döner veya döndürülür.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5"/>
              </a:spcBef>
              <a:spcAft>
                <a:spcPts val="0"/>
              </a:spcAft>
              <a:buNone/>
            </a:pPr>
            <a:r>
              <a:rPr i="1" lang="en-US" sz="1200">
                <a:solidFill>
                  <a:srgbClr val="D2222A"/>
                </a:solidFill>
                <a:latin typeface="Calibri"/>
                <a:ea typeface="Calibri"/>
                <a:cs typeface="Calibri"/>
                <a:sym typeface="Calibri"/>
              </a:rPr>
              <a:t>Senkron motor olarak çalışma durumunda:</a:t>
            </a:r>
            <a:endParaRPr sz="1200">
              <a:solidFill>
                <a:schemeClr val="dk1"/>
              </a:solidFill>
              <a:latin typeface="Calibri"/>
              <a:ea typeface="Calibri"/>
              <a:cs typeface="Calibri"/>
              <a:sym typeface="Calibri"/>
            </a:endParaRPr>
          </a:p>
          <a:p>
            <a:pPr indent="0" lvl="0" marL="12700" marR="7620" rtl="0" algn="just">
              <a:lnSpc>
                <a:spcPct val="97500"/>
              </a:lnSpc>
              <a:spcBef>
                <a:spcPts val="825"/>
              </a:spcBef>
              <a:spcAft>
                <a:spcPts val="0"/>
              </a:spcAft>
              <a:buNone/>
            </a:pPr>
            <a:r>
              <a:rPr lang="en-US" sz="1200">
                <a:solidFill>
                  <a:srgbClr val="221F1F"/>
                </a:solidFill>
                <a:latin typeface="Calibri"/>
                <a:ea typeface="Calibri"/>
                <a:cs typeface="Calibri"/>
                <a:sym typeface="Calibri"/>
              </a:rPr>
              <a:t>Rotor ve stator magnetik alanlarının karşılıklı etkilerinin sonucu olarak oluşan mag-  netik döndürme momenti, rotorun senkron hız ile dönmesini sağlar. Bu dönme so-  nucunda mekaniksel bir güç alınır.</a:t>
            </a:r>
            <a:endParaRPr sz="12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7.2.1.1. Senkron Makinelerin Generatör Olarak  Çalıştırılması</a:t>
            </a:r>
            <a:endParaRPr sz="1400">
              <a:solidFill>
                <a:schemeClr val="dk1"/>
              </a:solidFill>
              <a:latin typeface="Palatino Linotype"/>
              <a:ea typeface="Palatino Linotype"/>
              <a:cs typeface="Palatino Linotype"/>
              <a:sym typeface="Palatino Linotype"/>
            </a:endParaRPr>
          </a:p>
          <a:p>
            <a:pPr indent="359410" lvl="0" marL="12700" marR="6350" rtl="0" algn="just">
              <a:lnSpc>
                <a:spcPct val="115833"/>
              </a:lnSpc>
              <a:spcBef>
                <a:spcPts val="600"/>
              </a:spcBef>
              <a:spcAft>
                <a:spcPts val="0"/>
              </a:spcAft>
              <a:buNone/>
            </a:pPr>
            <a:r>
              <a:rPr lang="en-US" sz="1200">
                <a:solidFill>
                  <a:srgbClr val="221F1F"/>
                </a:solidFill>
                <a:latin typeface="Calibri"/>
                <a:ea typeface="Calibri"/>
                <a:cs typeface="Calibri"/>
                <a:sym typeface="Calibri"/>
              </a:rPr>
              <a:t>Alternatif akımın üretilmesinde kullanılan elektrik makinelerine senkron ge-  neratör (alternatör) denir. Diğer bir deyişle mekanik enerjiyi alternatif akım (A.C.)  elektrik enerjisine dönüştüren makinelerdir.</a:t>
            </a:r>
            <a:endParaRPr sz="1200">
              <a:solidFill>
                <a:schemeClr val="dk1"/>
              </a:solidFill>
              <a:latin typeface="Calibri"/>
              <a:ea typeface="Calibri"/>
              <a:cs typeface="Calibri"/>
              <a:sym typeface="Calibri"/>
            </a:endParaRPr>
          </a:p>
          <a:p>
            <a:pPr indent="359410" lvl="0" marL="12700" marR="6350" rtl="0" algn="just">
              <a:lnSpc>
                <a:spcPct val="97500"/>
              </a:lnSpc>
              <a:spcBef>
                <a:spcPts val="530"/>
              </a:spcBef>
              <a:spcAft>
                <a:spcPts val="0"/>
              </a:spcAft>
              <a:buNone/>
            </a:pPr>
            <a:r>
              <a:rPr lang="en-US" sz="1200">
                <a:solidFill>
                  <a:srgbClr val="221F1F"/>
                </a:solidFill>
                <a:latin typeface="Calibri"/>
                <a:ea typeface="Calibri"/>
                <a:cs typeface="Calibri"/>
                <a:sym typeface="Calibri"/>
              </a:rPr>
              <a:t>Elektrik enerjisinin üretimi, iletilmesi ve dağıtılmasında alternatif akımın kulla-  nılması büyük kolaylıklar sağlamaktadır. Alternatif akımın üretilmesinde generatör-  ler kullanıldığı için senkron generatörlerin (alternatörlerin ) önemi  büyüktür.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Dönen endüvili senkron generatörler:</a:t>
            </a:r>
            <a:endParaRPr sz="1200">
              <a:solidFill>
                <a:schemeClr val="dk1"/>
              </a:solidFill>
              <a:latin typeface="Calibri"/>
              <a:ea typeface="Calibri"/>
              <a:cs typeface="Calibri"/>
              <a:sym typeface="Calibri"/>
            </a:endParaRPr>
          </a:p>
          <a:p>
            <a:pPr indent="0" lvl="0" marL="12700" marR="5080" rtl="0" algn="just">
              <a:lnSpc>
                <a:spcPct val="118333"/>
              </a:lnSpc>
              <a:spcBef>
                <a:spcPts val="855"/>
              </a:spcBef>
              <a:spcAft>
                <a:spcPts val="0"/>
              </a:spcAft>
              <a:buNone/>
            </a:pPr>
            <a:r>
              <a:rPr lang="en-US" sz="1200">
                <a:solidFill>
                  <a:srgbClr val="221F1F"/>
                </a:solidFill>
                <a:latin typeface="Calibri"/>
                <a:ea typeface="Calibri"/>
                <a:cs typeface="Calibri"/>
                <a:sym typeface="Calibri"/>
              </a:rPr>
              <a:t>Bu tip senkron generatörler, Sabitkutuplar içerisinde döndürülen iletkenlerde Fa-  rady Kanununagörebir gerilimindüklenir.”prensibiyle çalışır.</a:t>
            </a:r>
            <a:endParaRPr sz="1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p17"/>
          <p:cNvSpPr txBox="1"/>
          <p:nvPr/>
        </p:nvSpPr>
        <p:spPr>
          <a:xfrm>
            <a:off x="898956" y="3065144"/>
            <a:ext cx="5248910" cy="1035050"/>
          </a:xfrm>
          <a:prstGeom prst="rect">
            <a:avLst/>
          </a:prstGeom>
          <a:noFill/>
          <a:ln>
            <a:noFill/>
          </a:ln>
        </p:spPr>
        <p:txBody>
          <a:bodyPr anchorCtr="0" anchor="t" bIns="0" lIns="0" spcFirstLastPara="1" rIns="0" wrap="square" tIns="0">
            <a:noAutofit/>
          </a:bodyPr>
          <a:lstStyle/>
          <a:p>
            <a:pPr indent="0" lvl="0" marL="6038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7.8 Sabit kutuplar arasında dönen iletkende A.C. gerilim indüklenmesi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5"/>
              </a:spcBef>
              <a:spcAft>
                <a:spcPts val="0"/>
              </a:spcAft>
              <a:buNone/>
            </a:pPr>
            <a:r>
              <a:t/>
            </a:r>
            <a:endParaRPr sz="1000">
              <a:solidFill>
                <a:schemeClr val="dk1"/>
              </a:solidFill>
              <a:latin typeface="Times New Roman"/>
              <a:ea typeface="Times New Roman"/>
              <a:cs typeface="Times New Roman"/>
              <a:sym typeface="Times New Roman"/>
            </a:endParaRPr>
          </a:p>
          <a:p>
            <a:pPr indent="481330" lvl="0" marL="12700" marR="5080" rtl="0" algn="just">
              <a:lnSpc>
                <a:spcPct val="97200"/>
              </a:lnSpc>
              <a:spcBef>
                <a:spcPts val="0"/>
              </a:spcBef>
              <a:spcAft>
                <a:spcPts val="0"/>
              </a:spcAft>
              <a:buNone/>
            </a:pPr>
            <a:r>
              <a:rPr lang="en-US" sz="1200">
                <a:solidFill>
                  <a:srgbClr val="221F1F"/>
                </a:solidFill>
                <a:latin typeface="Calibri"/>
                <a:ea typeface="Calibri"/>
                <a:cs typeface="Calibri"/>
                <a:sym typeface="Calibri"/>
              </a:rPr>
              <a:t>Dinamolarda kullanmış olduğumuz indüksiyon prensibi indüklenen gerilimi  kollektör ve fırça yardımıyla doğru akım olarak alıyoruz (</a:t>
            </a:r>
            <a:r>
              <a:rPr i="1" lang="en-US" sz="1200">
                <a:solidFill>
                  <a:srgbClr val="221F1F"/>
                </a:solidFill>
                <a:latin typeface="Calibri"/>
                <a:ea typeface="Calibri"/>
                <a:cs typeface="Calibri"/>
                <a:sym typeface="Calibri"/>
              </a:rPr>
              <a:t>Şekil 7.9</a:t>
            </a:r>
            <a:r>
              <a:rPr lang="en-US" sz="1200">
                <a:solidFill>
                  <a:srgbClr val="221F1F"/>
                </a:solidFill>
                <a:latin typeface="Calibri"/>
                <a:ea typeface="Calibri"/>
                <a:cs typeface="Calibri"/>
                <a:sym typeface="Calibri"/>
              </a:rPr>
              <a:t>). Senkron genera-  törler de ise indüklenen gerilimi bilezikler ve fırça yardımıyla alternatif akım olarak  alıyoruz (</a:t>
            </a:r>
            <a:r>
              <a:rPr i="1" lang="en-US" sz="1200">
                <a:solidFill>
                  <a:srgbClr val="221F1F"/>
                </a:solidFill>
                <a:latin typeface="Calibri"/>
                <a:ea typeface="Calibri"/>
                <a:cs typeface="Calibri"/>
                <a:sym typeface="Calibri"/>
              </a:rPr>
              <a:t>Şekil 7.8</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12" name="Google Shape;112;p17"/>
          <p:cNvSpPr txBox="1"/>
          <p:nvPr/>
        </p:nvSpPr>
        <p:spPr>
          <a:xfrm>
            <a:off x="1582038" y="5787897"/>
            <a:ext cx="4047490"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7.9 Sabit kutuplar arasında dönen iletkende D.C. gerilim   indüklenmesi</a:t>
            </a:r>
            <a:endParaRPr sz="1000">
              <a:solidFill>
                <a:schemeClr val="dk1"/>
              </a:solidFill>
              <a:latin typeface="Palatino Linotype"/>
              <a:ea typeface="Palatino Linotype"/>
              <a:cs typeface="Palatino Linotype"/>
              <a:sym typeface="Palatino Linotype"/>
            </a:endParaRPr>
          </a:p>
        </p:txBody>
      </p:sp>
      <p:sp>
        <p:nvSpPr>
          <p:cNvPr id="113" name="Google Shape;113;p17"/>
          <p:cNvSpPr txBox="1"/>
          <p:nvPr/>
        </p:nvSpPr>
        <p:spPr>
          <a:xfrm>
            <a:off x="898956" y="6302374"/>
            <a:ext cx="5253355" cy="201739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Duran endüvili senkron generatörler:</a:t>
            </a:r>
            <a:endParaRPr sz="1200">
              <a:solidFill>
                <a:schemeClr val="dk1"/>
              </a:solidFill>
              <a:latin typeface="Calibri"/>
              <a:ea typeface="Calibri"/>
              <a:cs typeface="Calibri"/>
              <a:sym typeface="Calibri"/>
            </a:endParaRPr>
          </a:p>
          <a:p>
            <a:pPr indent="88265" lvl="0" marL="40005" marR="5080" rtl="0" algn="r">
              <a:lnSpc>
                <a:spcPct val="97500"/>
              </a:lnSpc>
              <a:spcBef>
                <a:spcPts val="825"/>
              </a:spcBef>
              <a:spcAft>
                <a:spcPts val="0"/>
              </a:spcAft>
              <a:buNone/>
            </a:pPr>
            <a:r>
              <a:rPr lang="en-US" sz="1200">
                <a:solidFill>
                  <a:srgbClr val="221F1F"/>
                </a:solidFill>
                <a:latin typeface="Calibri"/>
                <a:ea typeface="Calibri"/>
                <a:cs typeface="Calibri"/>
                <a:sym typeface="Calibri"/>
              </a:rPr>
              <a:t>Bu tip senkron generatörler; “Mekanik enerji ile döndürülen kutuplar etrafında bu-  lunan iletkenlerde araday Kanununa göre bir gerilim indüklenir” prensibiyle çalışır  (şekil 7.10). Genellikle büyük güçlü senkron generatörler bu tipte imal  edilmektedir.</a:t>
            </a:r>
            <a:endParaRPr sz="1200">
              <a:solidFill>
                <a:schemeClr val="dk1"/>
              </a:solidFill>
              <a:latin typeface="Calibri"/>
              <a:ea typeface="Calibri"/>
              <a:cs typeface="Calibri"/>
              <a:sym typeface="Calibri"/>
            </a:endParaRPr>
          </a:p>
          <a:p>
            <a:pPr indent="457200" lvl="0" marL="12700" marR="7620" rtl="0" algn="just">
              <a:lnSpc>
                <a:spcPct val="97000"/>
              </a:lnSpc>
              <a:spcBef>
                <a:spcPts val="855"/>
              </a:spcBef>
              <a:spcAft>
                <a:spcPts val="0"/>
              </a:spcAft>
              <a:buNone/>
            </a:pPr>
            <a:r>
              <a:rPr lang="en-US" sz="1200">
                <a:solidFill>
                  <a:srgbClr val="221F1F"/>
                </a:solidFill>
                <a:latin typeface="Calibri"/>
                <a:ea typeface="Calibri"/>
                <a:cs typeface="Calibri"/>
                <a:sym typeface="Calibri"/>
              </a:rPr>
              <a:t>Senkron makinenin kutuplarındaki uyartım bobinleri doğru akım ile besle-  nir. Bu doğru akım bobinleri bir manyetik alan meydana getirir. Senkron generatö-  rün senkron devir (ns) sayısı ile tahrik edilmesi sonucunda endüvi (rotor) çevresinde  bu senkron hız ile döner. Dışardan tahrik sureti ile döndürülen bu döner alan stator  sargısında değişik fazlarda gerilim indükleyecektir. Statorda indüklenen gerilim bi-  lezik ve fırçaya gerek kalmadan direkt dış devreye  alınmaktadır.</a:t>
            </a:r>
            <a:endParaRPr sz="1200">
              <a:solidFill>
                <a:schemeClr val="dk1"/>
              </a:solidFill>
              <a:latin typeface="Calibri"/>
              <a:ea typeface="Calibri"/>
              <a:cs typeface="Calibri"/>
              <a:sym typeface="Calibri"/>
            </a:endParaRPr>
          </a:p>
        </p:txBody>
      </p:sp>
      <p:sp>
        <p:nvSpPr>
          <p:cNvPr id="114" name="Google Shape;114;p17"/>
          <p:cNvSpPr/>
          <p:nvPr/>
        </p:nvSpPr>
        <p:spPr>
          <a:xfrm>
            <a:off x="1755648" y="1301495"/>
            <a:ext cx="3502152" cy="15910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7"/>
          <p:cNvSpPr/>
          <p:nvPr/>
        </p:nvSpPr>
        <p:spPr>
          <a:xfrm>
            <a:off x="1743455" y="4166615"/>
            <a:ext cx="3547872" cy="15575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 name="Shape 119"/>
        <p:cNvGrpSpPr/>
        <p:nvPr/>
      </p:nvGrpSpPr>
      <p:grpSpPr>
        <a:xfrm>
          <a:off x="0" y="0"/>
          <a:ext cx="0" cy="0"/>
          <a:chOff x="0" y="0"/>
          <a:chExt cx="0" cy="0"/>
        </a:xfrm>
      </p:grpSpPr>
      <p:sp>
        <p:nvSpPr>
          <p:cNvPr id="120" name="Google Shape;120;p18"/>
          <p:cNvSpPr txBox="1"/>
          <p:nvPr/>
        </p:nvSpPr>
        <p:spPr>
          <a:xfrm>
            <a:off x="895908" y="3214496"/>
            <a:ext cx="5253355" cy="2656840"/>
          </a:xfrm>
          <a:prstGeom prst="rect">
            <a:avLst/>
          </a:prstGeom>
          <a:noFill/>
          <a:ln>
            <a:noFill/>
          </a:ln>
        </p:spPr>
        <p:txBody>
          <a:bodyPr anchorCtr="0" anchor="t" bIns="0" lIns="0" spcFirstLastPara="1" rIns="0" wrap="square" tIns="0">
            <a:noAutofit/>
          </a:bodyPr>
          <a:lstStyle/>
          <a:p>
            <a:pPr indent="0" lvl="0" marL="47879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7.10 Rotoru (kutupları) dönen, statoru (endüvi) duran alternatör prensibi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15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7.2.1.2. Senkron Makinelerin Motor Olarak   Çalıştırılması</a:t>
            </a:r>
            <a:endParaRPr sz="1400">
              <a:solidFill>
                <a:schemeClr val="dk1"/>
              </a:solidFill>
              <a:latin typeface="Palatino Linotype"/>
              <a:ea typeface="Palatino Linotype"/>
              <a:cs typeface="Palatino Linotype"/>
              <a:sym typeface="Palatino Linotype"/>
            </a:endParaRPr>
          </a:p>
          <a:p>
            <a:pPr indent="359410" lvl="0" marL="12700" marR="5715" rtl="0" algn="just">
              <a:lnSpc>
                <a:spcPct val="115833"/>
              </a:lnSpc>
              <a:spcBef>
                <a:spcPts val="575"/>
              </a:spcBef>
              <a:spcAft>
                <a:spcPts val="0"/>
              </a:spcAft>
              <a:buNone/>
            </a:pPr>
            <a:r>
              <a:rPr lang="en-US" sz="1200">
                <a:solidFill>
                  <a:srgbClr val="221F1F"/>
                </a:solidFill>
                <a:latin typeface="Calibri"/>
                <a:ea typeface="Calibri"/>
                <a:cs typeface="Calibri"/>
                <a:sym typeface="Calibri"/>
              </a:rPr>
              <a:t>Senkron makineler motor olarak çalışırken stator sargılarına alternatif akım,  rotor sargılarına da doğru akım uygulandığında Lorenz Kanununa göre sabit bir hız-  la dönerek motor milinden mekanik güç alınır.</a:t>
            </a:r>
            <a:endParaRPr sz="1200">
              <a:solidFill>
                <a:schemeClr val="dk1"/>
              </a:solidFill>
              <a:latin typeface="Calibri"/>
              <a:ea typeface="Calibri"/>
              <a:cs typeface="Calibri"/>
              <a:sym typeface="Calibri"/>
            </a:endParaRPr>
          </a:p>
          <a:p>
            <a:pPr indent="359410" lvl="0" marL="12700" marR="5080" rtl="0" algn="just">
              <a:lnSpc>
                <a:spcPct val="97400"/>
              </a:lnSpc>
              <a:spcBef>
                <a:spcPts val="530"/>
              </a:spcBef>
              <a:spcAft>
                <a:spcPts val="0"/>
              </a:spcAft>
              <a:buNone/>
            </a:pPr>
            <a:r>
              <a:rPr lang="en-US" sz="1200">
                <a:solidFill>
                  <a:srgbClr val="221F1F"/>
                </a:solidFill>
                <a:latin typeface="Calibri"/>
                <a:ea typeface="Calibri"/>
                <a:cs typeface="Calibri"/>
                <a:sym typeface="Calibri"/>
              </a:rPr>
              <a:t>Doğru akım makineleri hem dinamo hem de motor olarak nasıl çalışıyor ve  aralarında yapı bakımından bir fark yoksa alternatörler de senkron motor olarak ça-  lışır. Paralel çalışmakta olan iki alternatörden birisinin milinden uygulanan mekanik  enerji kesilirse alternatör bu sefer senkron motor olarak çalışmasına devam eder  ve kayıplarını karşılayacak kadar diğer alternatörden güç çeker. Bu durum senkron  motor ile alternatör arasında bir yapısal farklılık olmadığını gösterir. Senkron mo-  torlar senkron devirle döner. Motor devir sayısı (N), frekans (f ) ve kutup sayısına (P)  bağlıdır.</a:t>
            </a:r>
            <a:endParaRPr sz="1200">
              <a:solidFill>
                <a:schemeClr val="dk1"/>
              </a:solidFill>
              <a:latin typeface="Calibri"/>
              <a:ea typeface="Calibri"/>
              <a:cs typeface="Calibri"/>
              <a:sym typeface="Calibri"/>
            </a:endParaRPr>
          </a:p>
        </p:txBody>
      </p:sp>
      <p:sp>
        <p:nvSpPr>
          <p:cNvPr id="121" name="Google Shape;121;p18"/>
          <p:cNvSpPr txBox="1"/>
          <p:nvPr/>
        </p:nvSpPr>
        <p:spPr>
          <a:xfrm>
            <a:off x="895908" y="7717916"/>
            <a:ext cx="5253355" cy="861060"/>
          </a:xfrm>
          <a:prstGeom prst="rect">
            <a:avLst/>
          </a:prstGeom>
          <a:noFill/>
          <a:ln>
            <a:noFill/>
          </a:ln>
        </p:spPr>
        <p:txBody>
          <a:bodyPr anchorCtr="0" anchor="t" bIns="0" lIns="0" spcFirstLastPara="1" rIns="0" wrap="square" tIns="0">
            <a:noAutofit/>
          </a:bodyPr>
          <a:lstStyle/>
          <a:p>
            <a:pPr indent="0" lvl="0" marL="14732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7.11 Senkron motor çalışma prensibi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1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8400"/>
              </a:lnSpc>
              <a:spcBef>
                <a:spcPts val="0"/>
              </a:spcBef>
              <a:spcAft>
                <a:spcPts val="0"/>
              </a:spcAft>
              <a:buNone/>
            </a:pPr>
            <a:r>
              <a:rPr lang="en-US" sz="1200">
                <a:solidFill>
                  <a:srgbClr val="221F1F"/>
                </a:solidFill>
                <a:latin typeface="Calibri"/>
                <a:ea typeface="Calibri"/>
                <a:cs typeface="Calibri"/>
                <a:sym typeface="Calibri"/>
              </a:rPr>
              <a:t>Asenkron motorlarda motor milinden hiç bir zaman bu devir sayısı alınamaz-  ken senkron motorlarda hız daima döner alanın hızına eşittir. Üzerindeki sargılardan  başka ayrıca, rotora sincap kafesi çubukları yerleştirilir. Alternatör olarak   çalışmada</a:t>
            </a:r>
            <a:endParaRPr sz="1200">
              <a:solidFill>
                <a:schemeClr val="dk1"/>
              </a:solidFill>
              <a:latin typeface="Calibri"/>
              <a:ea typeface="Calibri"/>
              <a:cs typeface="Calibri"/>
              <a:sym typeface="Calibri"/>
            </a:endParaRPr>
          </a:p>
        </p:txBody>
      </p:sp>
      <p:sp>
        <p:nvSpPr>
          <p:cNvPr id="122" name="Google Shape;122;p18"/>
          <p:cNvSpPr/>
          <p:nvPr/>
        </p:nvSpPr>
        <p:spPr>
          <a:xfrm>
            <a:off x="2249423" y="1298447"/>
            <a:ext cx="2542031"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8"/>
          <p:cNvSpPr/>
          <p:nvPr/>
        </p:nvSpPr>
        <p:spPr>
          <a:xfrm>
            <a:off x="1008888" y="5937503"/>
            <a:ext cx="5023104" cy="17068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sp>
        <p:nvSpPr>
          <p:cNvPr id="128" name="Google Shape;128;p19"/>
          <p:cNvSpPr txBox="1"/>
          <p:nvPr/>
        </p:nvSpPr>
        <p:spPr>
          <a:xfrm>
            <a:off x="898956" y="1218295"/>
            <a:ext cx="5255895" cy="7391400"/>
          </a:xfrm>
          <a:prstGeom prst="rect">
            <a:avLst/>
          </a:prstGeom>
          <a:noFill/>
          <a:ln>
            <a:noFill/>
          </a:ln>
        </p:spPr>
        <p:txBody>
          <a:bodyPr anchorCtr="0" anchor="t" bIns="0" lIns="0" spcFirstLastPara="1" rIns="0" wrap="square" tIns="0">
            <a:noAutofit/>
          </a:bodyPr>
          <a:lstStyle/>
          <a:p>
            <a:pPr indent="0" lvl="0" marL="12700" marR="10160" rtl="0" algn="just">
              <a:lnSpc>
                <a:spcPct val="97300"/>
              </a:lnSpc>
              <a:spcBef>
                <a:spcPts val="0"/>
              </a:spcBef>
              <a:spcAft>
                <a:spcPts val="0"/>
              </a:spcAft>
              <a:buNone/>
            </a:pPr>
            <a:r>
              <a:rPr lang="en-US" sz="1200">
                <a:solidFill>
                  <a:srgbClr val="221F1F"/>
                </a:solidFill>
                <a:latin typeface="Calibri"/>
                <a:ea typeface="Calibri"/>
                <a:cs typeface="Calibri"/>
                <a:sym typeface="Calibri"/>
              </a:rPr>
              <a:t>çıkış geriliminde meydana gelen dalgalanmaları önleyen bu sincap kafesi çubukları,  motor olarak çalışmada düzgün bir döndürme momenti oluşturur. Oysa senkron  motorlarda iki ayrı akım devresi bulunmaktadır. Stator sargılarına üç fazlı alternatif  akım, rotor sargılarına ise fırça ve bilezik düzeniyle doğru akım uygulanır. Bir asenk-  ron motora gerilim uygulandığında motor hemen dönmeye başlar. Senkron mo-  torun dönebilmesi için rotor hızının yardımcı bir düzenekle senkron hız değerine  ulaştırılması gerekir.</a:t>
            </a:r>
            <a:endParaRPr sz="1200">
              <a:solidFill>
                <a:schemeClr val="dk1"/>
              </a:solidFill>
              <a:latin typeface="Calibri"/>
              <a:ea typeface="Calibri"/>
              <a:cs typeface="Calibri"/>
              <a:sym typeface="Calibri"/>
            </a:endParaRPr>
          </a:p>
          <a:p>
            <a:pPr indent="359410" lvl="0" marL="12700" marR="11430" rtl="0" algn="just">
              <a:lnSpc>
                <a:spcPct val="97400"/>
              </a:lnSpc>
              <a:spcBef>
                <a:spcPts val="540"/>
              </a:spcBef>
              <a:spcAft>
                <a:spcPts val="0"/>
              </a:spcAft>
              <a:buNone/>
            </a:pPr>
            <a:r>
              <a:rPr lang="en-US" sz="1200">
                <a:solidFill>
                  <a:srgbClr val="221F1F"/>
                </a:solidFill>
                <a:latin typeface="Calibri"/>
                <a:ea typeface="Calibri"/>
                <a:cs typeface="Calibri"/>
                <a:sym typeface="Calibri"/>
              </a:rPr>
              <a:t>Senkron motorlarda kutup sargılarına uygulanan gerilim doğru gerilim oldu-  ğundan, meydana gelen kutuplanma N S N S şeklinde çalışma süresi boyunca deği-  şim göstermeyen bir kutuplanmadır. Stator sargılarına üç fazlı emk uygulandığında  döner alan meydana gelecek ve bir an statorda N-S-N-S kutuplanması oluşacaktır.  Bu anda kutup sargılarındaki zıt kutuplarla döner alan kutupları birbirini çekecek  ve rotordönmekisteyecektir. Rotorhenüzhareket etmedenstatordaki kutuplaryer  değiştirerek (frekansa bağlı olarak) kutup sargılarındaki aynı isimli kutuplar karşı  karşıya gelecektir.</a:t>
            </a:r>
            <a:endParaRPr sz="1200">
              <a:solidFill>
                <a:schemeClr val="dk1"/>
              </a:solidFill>
              <a:latin typeface="Calibri"/>
              <a:ea typeface="Calibri"/>
              <a:cs typeface="Calibri"/>
              <a:sym typeface="Calibri"/>
            </a:endParaRPr>
          </a:p>
          <a:p>
            <a:pPr indent="359410" lvl="0" marL="12700" marR="8890" rtl="0" algn="just">
              <a:lnSpc>
                <a:spcPct val="97400"/>
              </a:lnSpc>
              <a:spcBef>
                <a:spcPts val="540"/>
              </a:spcBef>
              <a:spcAft>
                <a:spcPts val="0"/>
              </a:spcAft>
              <a:buNone/>
            </a:pPr>
            <a:r>
              <a:rPr lang="en-US" sz="1200">
                <a:solidFill>
                  <a:srgbClr val="221F1F"/>
                </a:solidFill>
                <a:latin typeface="Calibri"/>
                <a:ea typeface="Calibri"/>
                <a:cs typeface="Calibri"/>
                <a:sym typeface="Calibri"/>
              </a:rPr>
              <a:t>Bu seferde aynı adlı kutuplar birbirini iter’ kuralınca rotor itme ve çekme kuv-  vetlerinin etkisinde kalacaktır. Rotor ve stator kutupları arasındaki karşılıklı itme ve  çekme kuvvetlerinin sonucu bileşke moment sıfır olacak ve rotor dönemeyecektir.  Eğer rotora yardımcı bir sistemle yol vererek rotor hızını senkron hız değerine yakın  bir hıza ulaştırırsak rotorun sabit kutupları, döner alanın kutupları ile rahatça kilitle-  nir. Rotor senkron hızla dönmeye başladıktan sonra rotordaki kısa devreli çubukla-  rın dönmeye bir etkisi olur mu? Bu çubuklarda herhangi bir emk indüklenmeyece-  ğinden rotordaki kısa devreli çubukların dönmeye bir etkisi olmaz.</a:t>
            </a:r>
            <a:endParaRPr sz="1200">
              <a:solidFill>
                <a:schemeClr val="dk1"/>
              </a:solidFill>
              <a:latin typeface="Calibri"/>
              <a:ea typeface="Calibri"/>
              <a:cs typeface="Calibri"/>
              <a:sym typeface="Calibri"/>
            </a:endParaRPr>
          </a:p>
          <a:p>
            <a:pPr indent="359410" lvl="0" marL="12700" marR="8890" rtl="0" algn="just">
              <a:lnSpc>
                <a:spcPct val="97500"/>
              </a:lnSpc>
              <a:spcBef>
                <a:spcPts val="540"/>
              </a:spcBef>
              <a:spcAft>
                <a:spcPts val="0"/>
              </a:spcAft>
              <a:buNone/>
            </a:pPr>
            <a:r>
              <a:rPr lang="en-US" sz="1200">
                <a:solidFill>
                  <a:srgbClr val="221F1F"/>
                </a:solidFill>
                <a:latin typeface="Calibri"/>
                <a:ea typeface="Calibri"/>
                <a:cs typeface="Calibri"/>
                <a:sym typeface="Calibri"/>
              </a:rPr>
              <a:t>Asenkron motorlar için büyük bir önem taşıyan kaymadan senkron motorlar-  da söz edilemez. Bu yüzden motor ister boşta ister yükte çalışsın, devir sayısında  hiçbir değişiklik olmaz. Senkron motorlar bu özellikleriyle haddehane, gemilerde  pervanelerin döndürülmesinde, kağıt ve tekstil makinelerinde, ayrıca elektrik sant-  rallerinde senkron kompansatör olarak kullanılır. Senkron motoru çalıştırabilmek  için mutlaka yol verme düzenine sahip olması gerekir. Bunun için çeşitli yol verme  sistemleri kullanılır.</a:t>
            </a:r>
            <a:endParaRPr sz="1200">
              <a:solidFill>
                <a:schemeClr val="dk1"/>
              </a:solidFill>
              <a:latin typeface="Calibri"/>
              <a:ea typeface="Calibri"/>
              <a:cs typeface="Calibri"/>
              <a:sym typeface="Calibri"/>
            </a:endParaRPr>
          </a:p>
          <a:p>
            <a:pPr indent="0" lvl="0" marL="0" marR="0" rtl="0" algn="l">
              <a:lnSpc>
                <a:spcPct val="100000"/>
              </a:lnSpc>
              <a:spcBef>
                <a:spcPts val="2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7.2.2. Gerilim  (Voltaj) Regülatörü</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300"/>
              </a:lnSpc>
              <a:spcBef>
                <a:spcPts val="1085"/>
              </a:spcBef>
              <a:spcAft>
                <a:spcPts val="0"/>
              </a:spcAft>
              <a:buNone/>
            </a:pPr>
            <a:r>
              <a:rPr lang="en-US" sz="1200">
                <a:solidFill>
                  <a:srgbClr val="221F1F"/>
                </a:solidFill>
                <a:latin typeface="Calibri"/>
                <a:ea typeface="Calibri"/>
                <a:cs typeface="Calibri"/>
                <a:sym typeface="Calibri"/>
              </a:rPr>
              <a:t>Alternatör gerilimini yük durumuna göre ayarlayan (</a:t>
            </a:r>
            <a:r>
              <a:rPr i="1" lang="en-US" sz="1200">
                <a:solidFill>
                  <a:srgbClr val="221F1F"/>
                </a:solidFill>
                <a:latin typeface="Calibri"/>
                <a:ea typeface="Calibri"/>
                <a:cs typeface="Calibri"/>
                <a:sym typeface="Calibri"/>
              </a:rPr>
              <a:t>azaltan veya çoğaltan</a:t>
            </a:r>
            <a:r>
              <a:rPr lang="en-US" sz="1200">
                <a:solidFill>
                  <a:srgbClr val="221F1F"/>
                </a:solidFill>
                <a:latin typeface="Calibri"/>
                <a:ea typeface="Calibri"/>
                <a:cs typeface="Calibri"/>
                <a:sym typeface="Calibri"/>
              </a:rPr>
              <a:t>)  düzeneklere gerilim regülatörleri denir. Regülatörün çalışma prensibi alternatörün  uyartımını sağlayan uyartım dinamosunun kutup sargılarına seri olarak bir direncin  girip çıkması şeklindedir. şekil 7.12’deki prensip şemada regülatör, alternatör çıkış  gerilimine göre yardımcı uyartım dinamosunun gerilimini, yardımcı uyartım dina-  mosu ise ana uyartım dinamosunun gerilimini, ana uyartım dinamosu ise alternatör  gerilimini düzenleyecektir.</a:t>
            </a:r>
            <a:endParaRPr sz="1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 name="Shape 132"/>
        <p:cNvGrpSpPr/>
        <p:nvPr/>
      </p:nvGrpSpPr>
      <p:grpSpPr>
        <a:xfrm>
          <a:off x="0" y="0"/>
          <a:ext cx="0" cy="0"/>
          <a:chOff x="0" y="0"/>
          <a:chExt cx="0" cy="0"/>
        </a:xfrm>
      </p:grpSpPr>
      <p:sp>
        <p:nvSpPr>
          <p:cNvPr id="133" name="Google Shape;133;p20"/>
          <p:cNvSpPr txBox="1"/>
          <p:nvPr/>
        </p:nvSpPr>
        <p:spPr>
          <a:xfrm>
            <a:off x="895908" y="3534917"/>
            <a:ext cx="5255260" cy="4839335"/>
          </a:xfrm>
          <a:prstGeom prst="rect">
            <a:avLst/>
          </a:prstGeom>
          <a:noFill/>
          <a:ln>
            <a:noFill/>
          </a:ln>
        </p:spPr>
        <p:txBody>
          <a:bodyPr anchorCtr="0" anchor="t" bIns="0" lIns="0" spcFirstLastPara="1" rIns="0" wrap="square" tIns="0">
            <a:noAutofit/>
          </a:bodyPr>
          <a:lstStyle/>
          <a:p>
            <a:pPr indent="0" lvl="0" marL="144272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7.12 Gerilim regülatörü prensip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6350" rtl="0" algn="just">
              <a:lnSpc>
                <a:spcPct val="97300"/>
              </a:lnSpc>
              <a:spcBef>
                <a:spcPts val="0"/>
              </a:spcBef>
              <a:spcAft>
                <a:spcPts val="0"/>
              </a:spcAft>
              <a:buNone/>
            </a:pPr>
            <a:r>
              <a:rPr lang="en-US" sz="1200">
                <a:solidFill>
                  <a:srgbClr val="221F1F"/>
                </a:solidFill>
                <a:latin typeface="Calibri"/>
                <a:ea typeface="Calibri"/>
                <a:cs typeface="Calibri"/>
                <a:sym typeface="Calibri"/>
              </a:rPr>
              <a:t>Uyartım akımının her yük durumunda ayarlanması, el ile istenilen çabukluk-  ta ve doğrulukta yapılamaz. Bunun yerine otomatik gerilim regülatörleri kullanılır.  Regülatörler yardımı ile gerilimotomatik olarak çabuk ve istenilen doğrulukta ayar-  lanabilmektedir.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950">
              <a:solidFill>
                <a:schemeClr val="dk1"/>
              </a:solidFill>
              <a:latin typeface="Times New Roman"/>
              <a:ea typeface="Times New Roman"/>
              <a:cs typeface="Times New Roman"/>
              <a:sym typeface="Times New Roman"/>
            </a:endParaRPr>
          </a:p>
          <a:p>
            <a:pPr indent="0" lvl="0" marL="372110" marR="937894" rtl="0" algn="l">
              <a:lnSpc>
                <a:spcPct val="107100"/>
              </a:lnSpc>
              <a:spcBef>
                <a:spcPts val="5"/>
              </a:spcBef>
              <a:spcAft>
                <a:spcPts val="0"/>
              </a:spcAft>
              <a:buNone/>
            </a:pPr>
            <a:r>
              <a:rPr b="1" lang="en-US" sz="1400">
                <a:solidFill>
                  <a:srgbClr val="EC1C23"/>
                </a:solidFill>
                <a:latin typeface="Palatino Linotype"/>
                <a:ea typeface="Palatino Linotype"/>
                <a:cs typeface="Palatino Linotype"/>
                <a:sym typeface="Palatino Linotype"/>
              </a:rPr>
              <a:t>7.2.3. Uyartım Makinesiz Alternatörler (Sabit Gerilim  Generatörleri)</a:t>
            </a:r>
            <a:endParaRPr sz="1400">
              <a:solidFill>
                <a:schemeClr val="dk1"/>
              </a:solidFill>
              <a:latin typeface="Palatino Linotype"/>
              <a:ea typeface="Palatino Linotype"/>
              <a:cs typeface="Palatino Linotype"/>
              <a:sym typeface="Palatino Linotype"/>
            </a:endParaRPr>
          </a:p>
          <a:p>
            <a:pPr indent="0" lvl="0" marL="0" marR="0" rtl="0" algn="l">
              <a:lnSpc>
                <a:spcPct val="100000"/>
              </a:lnSpc>
              <a:spcBef>
                <a:spcPts val="40"/>
              </a:spcBef>
              <a:spcAft>
                <a:spcPts val="0"/>
              </a:spcAft>
              <a:buNone/>
            </a:pPr>
            <a:r>
              <a:t/>
            </a:r>
            <a:endParaRPr sz="1150">
              <a:solidFill>
                <a:schemeClr val="dk1"/>
              </a:solidFill>
              <a:latin typeface="Times New Roman"/>
              <a:ea typeface="Times New Roman"/>
              <a:cs typeface="Times New Roman"/>
              <a:sym typeface="Times New Roman"/>
            </a:endParaRPr>
          </a:p>
          <a:p>
            <a:pPr indent="359410" lvl="0" marL="12700" marR="7620" rtl="0" algn="just">
              <a:lnSpc>
                <a:spcPct val="97800"/>
              </a:lnSpc>
              <a:spcBef>
                <a:spcPts val="0"/>
              </a:spcBef>
              <a:spcAft>
                <a:spcPts val="0"/>
              </a:spcAft>
              <a:buNone/>
            </a:pPr>
            <a:r>
              <a:rPr lang="en-US" sz="1200">
                <a:solidFill>
                  <a:srgbClr val="221F1F"/>
                </a:solidFill>
                <a:latin typeface="Calibri"/>
                <a:ea typeface="Calibri"/>
                <a:cs typeface="Calibri"/>
                <a:sym typeface="Calibri"/>
              </a:rPr>
              <a:t>Yük durumuna göre alternatör geriliminin değişmesini önlemek için alterna-  tör uyartım akımının ayar edilmesi gerekir. Uyarma akımını değiştirme hızı (</a:t>
            </a:r>
            <a:r>
              <a:rPr i="1" lang="en-US" sz="1200">
                <a:solidFill>
                  <a:srgbClr val="221F1F"/>
                </a:solidFill>
                <a:latin typeface="Calibri"/>
                <a:ea typeface="Calibri"/>
                <a:cs typeface="Calibri"/>
                <a:sym typeface="Calibri"/>
              </a:rPr>
              <a:t>gerilim  değişiminemüdahalehızı</a:t>
            </a:r>
            <a:r>
              <a:rPr lang="en-US" sz="1200">
                <a:solidFill>
                  <a:srgbClr val="221F1F"/>
                </a:solidFill>
                <a:latin typeface="Calibri"/>
                <a:ea typeface="Calibri"/>
                <a:cs typeface="Calibri"/>
                <a:sym typeface="Calibri"/>
              </a:rPr>
              <a:t>) sınırlı olduğu için uyartım dinamosu kullanılmadan alter-  natörlerdegereklimanyetizmayıoluşturmafikridoğmuştur.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9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lang="en-US" sz="1200">
                <a:solidFill>
                  <a:srgbClr val="221F1F"/>
                </a:solidFill>
                <a:latin typeface="Calibri"/>
                <a:ea typeface="Calibri"/>
                <a:cs typeface="Calibri"/>
                <a:sym typeface="Calibri"/>
              </a:rPr>
              <a:t>Generatör gerilimini sabit tutmak için kullanılan yöntemler   şunlardır:</a:t>
            </a:r>
            <a:endParaRPr sz="1200">
              <a:solidFill>
                <a:schemeClr val="dk1"/>
              </a:solidFill>
              <a:latin typeface="Calibri"/>
              <a:ea typeface="Calibri"/>
              <a:cs typeface="Calibri"/>
              <a:sym typeface="Calibri"/>
            </a:endParaRPr>
          </a:p>
          <a:p>
            <a:pPr indent="-109854" lvl="0" marL="518794"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Kompunt bağlantı</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Tristörlü regülatörler</a:t>
            </a:r>
            <a:endParaRPr sz="1200">
              <a:solidFill>
                <a:schemeClr val="dk1"/>
              </a:solidFill>
              <a:latin typeface="Calibri"/>
              <a:ea typeface="Calibri"/>
              <a:cs typeface="Calibri"/>
              <a:sym typeface="Calibri"/>
            </a:endParaRPr>
          </a:p>
          <a:p>
            <a:pPr indent="0" lvl="0" marL="408940" marR="0" rtl="0" algn="l">
              <a:lnSpc>
                <a:spcPct val="100000"/>
              </a:lnSpc>
              <a:spcBef>
                <a:spcPts val="235"/>
              </a:spcBef>
              <a:spcAft>
                <a:spcPts val="0"/>
              </a:spcAft>
              <a:buNone/>
            </a:pPr>
            <a:r>
              <a:rPr lang="en-US" sz="1200">
                <a:solidFill>
                  <a:srgbClr val="57585B"/>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12700" marR="0" rtl="0" algn="just">
              <a:lnSpc>
                <a:spcPct val="100000"/>
              </a:lnSpc>
              <a:spcBef>
                <a:spcPts val="525"/>
              </a:spcBef>
              <a:spcAft>
                <a:spcPts val="0"/>
              </a:spcAft>
              <a:buNone/>
            </a:pPr>
            <a:r>
              <a:rPr i="1" lang="en-US" sz="1200">
                <a:solidFill>
                  <a:srgbClr val="D2222A"/>
                </a:solidFill>
                <a:latin typeface="Calibri"/>
                <a:ea typeface="Calibri"/>
                <a:cs typeface="Calibri"/>
                <a:sym typeface="Calibri"/>
              </a:rPr>
              <a:t>Kompunt bağlantı</a:t>
            </a:r>
            <a:endParaRPr sz="1200">
              <a:solidFill>
                <a:schemeClr val="dk1"/>
              </a:solidFill>
              <a:latin typeface="Calibri"/>
              <a:ea typeface="Calibri"/>
              <a:cs typeface="Calibri"/>
              <a:sym typeface="Calibri"/>
            </a:endParaRPr>
          </a:p>
          <a:p>
            <a:pPr indent="0" lvl="0" marL="12700" marR="5080" rtl="0" algn="just">
              <a:lnSpc>
                <a:spcPct val="97500"/>
              </a:lnSpc>
              <a:spcBef>
                <a:spcPts val="855"/>
              </a:spcBef>
              <a:spcAft>
                <a:spcPts val="0"/>
              </a:spcAft>
              <a:buNone/>
            </a:pPr>
            <a:r>
              <a:rPr lang="en-US" sz="1200">
                <a:solidFill>
                  <a:srgbClr val="221F1F"/>
                </a:solidFill>
                <a:latin typeface="Calibri"/>
                <a:ea typeface="Calibri"/>
                <a:cs typeface="Calibri"/>
                <a:sym typeface="Calibri"/>
              </a:rPr>
              <a:t>şekil 7.13’teki generatöre uygulanan gerilimi sabit tutan bağlantıya kompunt bağ-  lantı ve bu bağlantının uygulandığı generatöre de sabit gerilim generatörü denir.  Kompunt bağlantı uygulaması senkron makineler kadar eskidir.</a:t>
            </a:r>
            <a:endParaRPr sz="1200">
              <a:solidFill>
                <a:schemeClr val="dk1"/>
              </a:solidFill>
              <a:latin typeface="Calibri"/>
              <a:ea typeface="Calibri"/>
              <a:cs typeface="Calibri"/>
              <a:sym typeface="Calibri"/>
            </a:endParaRPr>
          </a:p>
          <a:p>
            <a:pPr indent="457200" lvl="0" marL="12700" marR="5080" rtl="0" algn="l">
              <a:lnSpc>
                <a:spcPct val="115833"/>
              </a:lnSpc>
              <a:spcBef>
                <a:spcPts val="905"/>
              </a:spcBef>
              <a:spcAft>
                <a:spcPts val="0"/>
              </a:spcAft>
              <a:buNone/>
            </a:pPr>
            <a:r>
              <a:rPr lang="en-US" sz="1200">
                <a:solidFill>
                  <a:srgbClr val="221F1F"/>
                </a:solidFill>
                <a:latin typeface="Calibri"/>
                <a:ea typeface="Calibri"/>
                <a:cs typeface="Calibri"/>
                <a:sym typeface="Calibri"/>
              </a:rPr>
              <a:t>Bu tip uyarmada alternatör kutuplarındaki artık mıknatisiyet ve alternatör  çıkışındaki doğrultulan gerilimden faydalanır. şekildeki L bobinlerine paralel bağ-</a:t>
            </a:r>
            <a:endParaRPr sz="1200">
              <a:solidFill>
                <a:schemeClr val="dk1"/>
              </a:solidFill>
              <a:latin typeface="Calibri"/>
              <a:ea typeface="Calibri"/>
              <a:cs typeface="Calibri"/>
              <a:sym typeface="Calibri"/>
            </a:endParaRPr>
          </a:p>
        </p:txBody>
      </p:sp>
      <p:sp>
        <p:nvSpPr>
          <p:cNvPr id="134" name="Google Shape;134;p20"/>
          <p:cNvSpPr/>
          <p:nvPr/>
        </p:nvSpPr>
        <p:spPr>
          <a:xfrm>
            <a:off x="1911095" y="1405127"/>
            <a:ext cx="3227832" cy="19507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21"/>
          <p:cNvSpPr txBox="1"/>
          <p:nvPr/>
        </p:nvSpPr>
        <p:spPr>
          <a:xfrm>
            <a:off x="898956" y="1223517"/>
            <a:ext cx="5240655" cy="370205"/>
          </a:xfrm>
          <a:prstGeom prst="rect">
            <a:avLst/>
          </a:prstGeom>
          <a:noFill/>
          <a:ln>
            <a:noFill/>
          </a:ln>
        </p:spPr>
        <p:txBody>
          <a:bodyPr anchorCtr="0" anchor="t" bIns="0" lIns="0" spcFirstLastPara="1" rIns="0" wrap="square" tIns="0">
            <a:noAutofit/>
          </a:bodyPr>
          <a:lstStyle/>
          <a:p>
            <a:pPr indent="0" lvl="0" marL="12700" marR="5080" rtl="0" algn="l">
              <a:lnSpc>
                <a:spcPct val="116666"/>
              </a:lnSpc>
              <a:spcBef>
                <a:spcPts val="0"/>
              </a:spcBef>
              <a:spcAft>
                <a:spcPts val="0"/>
              </a:spcAft>
              <a:buNone/>
            </a:pPr>
            <a:r>
              <a:rPr lang="en-US" sz="1200">
                <a:solidFill>
                  <a:srgbClr val="221F1F"/>
                </a:solidFill>
                <a:latin typeface="Calibri"/>
                <a:ea typeface="Calibri"/>
                <a:cs typeface="Calibri"/>
                <a:sym typeface="Calibri"/>
              </a:rPr>
              <a:t>lanan kondansatörlerin görevi, alternatörün kendi kendine uyarmasını sağlamak  içindir.</a:t>
            </a:r>
            <a:endParaRPr sz="1200">
              <a:solidFill>
                <a:schemeClr val="dk1"/>
              </a:solidFill>
              <a:latin typeface="Calibri"/>
              <a:ea typeface="Calibri"/>
              <a:cs typeface="Calibri"/>
              <a:sym typeface="Calibri"/>
            </a:endParaRPr>
          </a:p>
        </p:txBody>
      </p:sp>
      <p:sp>
        <p:nvSpPr>
          <p:cNvPr id="140" name="Google Shape;140;p21"/>
          <p:cNvSpPr txBox="1"/>
          <p:nvPr/>
        </p:nvSpPr>
        <p:spPr>
          <a:xfrm>
            <a:off x="898956" y="4040885"/>
            <a:ext cx="5250180" cy="4617720"/>
          </a:xfrm>
          <a:prstGeom prst="rect">
            <a:avLst/>
          </a:prstGeom>
          <a:noFill/>
          <a:ln>
            <a:noFill/>
          </a:ln>
        </p:spPr>
        <p:txBody>
          <a:bodyPr anchorCtr="0" anchor="t" bIns="0" lIns="0" spcFirstLastPara="1" rIns="0" wrap="square" tIns="0">
            <a:noAutofit/>
          </a:bodyPr>
          <a:lstStyle/>
          <a:p>
            <a:pPr indent="0" lvl="0" marL="74104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7.13 Uyartım makinesiz senkron generatörün kompunt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Alternatörün normal hızındaki remenans gerilimi, bobin ve kondansatörler  XL=XC rezonansı oluşturacak biçimde düzenlenmişlerdir. Generatör harekete geçi-  rildikten sonra devir sayısının artması ile rezonansa yakın hızda remenans gerilimi  o kadar büyür ki redresörün iletime başlama değeri aşılır ve böylece kendi kendine  uyarma başlar. Sabit gerilim generatörler, regülatörsüz olarak 600 MvA’ e kadar kul-  lanılmaktadır.</a:t>
            </a:r>
            <a:endParaRPr sz="1200">
              <a:solidFill>
                <a:schemeClr val="dk1"/>
              </a:solidFill>
              <a:latin typeface="Calibri"/>
              <a:ea typeface="Calibri"/>
              <a:cs typeface="Calibri"/>
              <a:sym typeface="Calibri"/>
            </a:endParaRPr>
          </a:p>
          <a:p>
            <a:pPr indent="0" lvl="0" marL="12700" marR="0" rtl="0" algn="just">
              <a:lnSpc>
                <a:spcPct val="100000"/>
              </a:lnSpc>
              <a:spcBef>
                <a:spcPts val="790"/>
              </a:spcBef>
              <a:spcAft>
                <a:spcPts val="0"/>
              </a:spcAft>
              <a:buNone/>
            </a:pPr>
            <a:r>
              <a:rPr i="1" lang="en-US" sz="1200">
                <a:solidFill>
                  <a:srgbClr val="D2222A"/>
                </a:solidFill>
                <a:latin typeface="Calibri"/>
                <a:ea typeface="Calibri"/>
                <a:cs typeface="Calibri"/>
                <a:sym typeface="Calibri"/>
              </a:rPr>
              <a:t>Tristörlü regülatörler</a:t>
            </a:r>
            <a:endParaRPr sz="1200">
              <a:solidFill>
                <a:schemeClr val="dk1"/>
              </a:solidFill>
              <a:latin typeface="Calibri"/>
              <a:ea typeface="Calibri"/>
              <a:cs typeface="Calibri"/>
              <a:sym typeface="Calibri"/>
            </a:endParaRPr>
          </a:p>
          <a:p>
            <a:pPr indent="0" lvl="0" marL="12700" marR="5080" rtl="0" algn="just">
              <a:lnSpc>
                <a:spcPct val="97700"/>
              </a:lnSpc>
              <a:spcBef>
                <a:spcPts val="819"/>
              </a:spcBef>
              <a:spcAft>
                <a:spcPts val="0"/>
              </a:spcAft>
              <a:buNone/>
            </a:pPr>
            <a:r>
              <a:rPr lang="en-US" sz="1200">
                <a:solidFill>
                  <a:srgbClr val="221F1F"/>
                </a:solidFill>
                <a:latin typeface="Calibri"/>
                <a:ea typeface="Calibri"/>
                <a:cs typeface="Calibri"/>
                <a:sym typeface="Calibri"/>
              </a:rPr>
              <a:t>Kompunt bağlantısına ilave iyi bir regülatör kullanarak generatör gerilimini sabit  tutmak mümkündür. Senkron generatörün gerilim regülasyonu tamamen mikro-  kontrolör denetiminde dijital teknolojisi ile milisaniyeler mertebesinde gerçekleşti-  rilir. Bisikletlerinizin dinamoları da bir generatördür, DC elektrik üretir. Bisikletinizin  hızına göre, ışık parlaklığının artıp azaldığını fark ettiniz mi? Alternatörlerin ürettiği  elektriğin sabit olması için regülatörler  kullanılır.</a:t>
            </a:r>
            <a:endParaRPr sz="12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400">
                <a:solidFill>
                  <a:srgbClr val="EC1C23"/>
                </a:solidFill>
                <a:latin typeface="Palatino Linotype"/>
                <a:ea typeface="Palatino Linotype"/>
                <a:cs typeface="Palatino Linotype"/>
                <a:sym typeface="Palatino Linotype"/>
              </a:rPr>
              <a:t>7.2.4. Senkron Makinelerde Frekans ve Hız</a:t>
            </a:r>
            <a:endParaRPr sz="1400">
              <a:solidFill>
                <a:schemeClr val="dk1"/>
              </a:solidFill>
              <a:latin typeface="Palatino Linotype"/>
              <a:ea typeface="Palatino Linotype"/>
              <a:cs typeface="Palatino Linotype"/>
              <a:sym typeface="Palatino Linotype"/>
            </a:endParaRPr>
          </a:p>
          <a:p>
            <a:pPr indent="359410" lvl="0" marL="12700" marR="5715" rtl="0" algn="just">
              <a:lnSpc>
                <a:spcPct val="97500"/>
              </a:lnSpc>
              <a:spcBef>
                <a:spcPts val="520"/>
              </a:spcBef>
              <a:spcAft>
                <a:spcPts val="0"/>
              </a:spcAft>
              <a:buNone/>
            </a:pPr>
            <a:r>
              <a:rPr lang="en-US" sz="1200">
                <a:solidFill>
                  <a:srgbClr val="221F1F"/>
                </a:solidFill>
                <a:latin typeface="Calibri"/>
                <a:ea typeface="Calibri"/>
                <a:cs typeface="Calibri"/>
                <a:sym typeface="Calibri"/>
              </a:rPr>
              <a:t>Statorda meydana gelen kutupların dönüş hızına senkron hız denir. Senkron  hız, motorun kutup sayısı ile ters orantılı, frekans ile doğru orantılı değişen bir bü-  yüklüktür.</a:t>
            </a:r>
            <a:endParaRPr sz="12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100">
              <a:solidFill>
                <a:schemeClr val="dk1"/>
              </a:solidFill>
              <a:latin typeface="Times New Roman"/>
              <a:ea typeface="Times New Roman"/>
              <a:cs typeface="Times New Roman"/>
              <a:sym typeface="Times New Roman"/>
            </a:endParaRPr>
          </a:p>
          <a:p>
            <a:pPr indent="0" lvl="0" marL="372110" marR="0" rtl="0" algn="l">
              <a:lnSpc>
                <a:spcPct val="115000"/>
              </a:lnSpc>
              <a:spcBef>
                <a:spcPts val="0"/>
              </a:spcBef>
              <a:spcAft>
                <a:spcPts val="0"/>
              </a:spcAft>
              <a:buNone/>
            </a:pPr>
            <a:r>
              <a:rPr b="1" lang="en-US" sz="1200">
                <a:solidFill>
                  <a:srgbClr val="221F1F"/>
                </a:solidFill>
                <a:latin typeface="Calibri"/>
                <a:ea typeface="Calibri"/>
                <a:cs typeface="Calibri"/>
                <a:sym typeface="Calibri"/>
              </a:rPr>
              <a:t>Ns : </a:t>
            </a:r>
            <a:r>
              <a:rPr lang="en-US" sz="1200">
                <a:solidFill>
                  <a:srgbClr val="221F1F"/>
                </a:solidFill>
                <a:latin typeface="Calibri"/>
                <a:ea typeface="Calibri"/>
                <a:cs typeface="Calibri"/>
                <a:sym typeface="Calibri"/>
              </a:rPr>
              <a:t>Senkron hız (döner manyetik alanın  hızı), d/dk</a:t>
            </a:r>
            <a:endParaRPr sz="1200">
              <a:solidFill>
                <a:schemeClr val="dk1"/>
              </a:solidFill>
              <a:latin typeface="Calibri"/>
              <a:ea typeface="Calibri"/>
              <a:cs typeface="Calibri"/>
              <a:sym typeface="Calibri"/>
            </a:endParaRPr>
          </a:p>
          <a:p>
            <a:pPr indent="0" lvl="0" marL="372110" marR="0" rtl="0" algn="l">
              <a:lnSpc>
                <a:spcPct val="115000"/>
              </a:lnSpc>
              <a:spcBef>
                <a:spcPts val="0"/>
              </a:spcBef>
              <a:spcAft>
                <a:spcPts val="0"/>
              </a:spcAft>
              <a:buNone/>
            </a:pPr>
            <a:r>
              <a:rPr b="1" lang="en-US" sz="1200">
                <a:solidFill>
                  <a:srgbClr val="221F1F"/>
                </a:solidFill>
                <a:latin typeface="Calibri"/>
                <a:ea typeface="Calibri"/>
                <a:cs typeface="Calibri"/>
                <a:sym typeface="Calibri"/>
              </a:rPr>
              <a:t>f : </a:t>
            </a:r>
            <a:r>
              <a:rPr lang="en-US" sz="1200">
                <a:solidFill>
                  <a:srgbClr val="221F1F"/>
                </a:solidFill>
                <a:latin typeface="Calibri"/>
                <a:ea typeface="Calibri"/>
                <a:cs typeface="Calibri"/>
                <a:sym typeface="Calibri"/>
              </a:rPr>
              <a:t>Frekans (stator akımlarındaki),Hz</a:t>
            </a:r>
            <a:endParaRPr sz="1200">
              <a:solidFill>
                <a:schemeClr val="dk1"/>
              </a:solidFill>
              <a:latin typeface="Calibri"/>
              <a:ea typeface="Calibri"/>
              <a:cs typeface="Calibri"/>
              <a:sym typeface="Calibri"/>
            </a:endParaRPr>
          </a:p>
          <a:p>
            <a:pPr indent="0" lvl="0" marL="372110" marR="0" rtl="0" algn="l">
              <a:lnSpc>
                <a:spcPct val="100000"/>
              </a:lnSpc>
              <a:spcBef>
                <a:spcPts val="430"/>
              </a:spcBef>
              <a:spcAft>
                <a:spcPts val="0"/>
              </a:spcAft>
              <a:buNone/>
            </a:pPr>
            <a:r>
              <a:rPr b="1" lang="en-US" sz="1200">
                <a:solidFill>
                  <a:srgbClr val="221F1F"/>
                </a:solidFill>
                <a:latin typeface="Calibri"/>
                <a:ea typeface="Calibri"/>
                <a:cs typeface="Calibri"/>
                <a:sym typeface="Calibri"/>
              </a:rPr>
              <a:t>p : </a:t>
            </a:r>
            <a:r>
              <a:rPr lang="en-US" sz="1200">
                <a:solidFill>
                  <a:srgbClr val="221F1F"/>
                </a:solidFill>
                <a:latin typeface="Calibri"/>
                <a:ea typeface="Calibri"/>
                <a:cs typeface="Calibri"/>
                <a:sym typeface="Calibri"/>
              </a:rPr>
              <a:t>Kutup sayısı</a:t>
            </a:r>
            <a:endParaRPr sz="1200">
              <a:solidFill>
                <a:schemeClr val="dk1"/>
              </a:solidFill>
              <a:latin typeface="Calibri"/>
              <a:ea typeface="Calibri"/>
              <a:cs typeface="Calibri"/>
              <a:sym typeface="Calibri"/>
            </a:endParaRPr>
          </a:p>
        </p:txBody>
      </p:sp>
      <p:sp>
        <p:nvSpPr>
          <p:cNvPr id="141" name="Google Shape;141;p21"/>
          <p:cNvSpPr/>
          <p:nvPr/>
        </p:nvSpPr>
        <p:spPr>
          <a:xfrm>
            <a:off x="4913376" y="8086343"/>
            <a:ext cx="637031" cy="1706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1"/>
          <p:cNvSpPr/>
          <p:nvPr/>
        </p:nvSpPr>
        <p:spPr>
          <a:xfrm>
            <a:off x="1965960" y="1725167"/>
            <a:ext cx="3057143" cy="22433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 name="Shape 146"/>
        <p:cNvGrpSpPr/>
        <p:nvPr/>
      </p:nvGrpSpPr>
      <p:grpSpPr>
        <a:xfrm>
          <a:off x="0" y="0"/>
          <a:ext cx="0" cy="0"/>
          <a:chOff x="0" y="0"/>
          <a:chExt cx="0" cy="0"/>
        </a:xfrm>
      </p:grpSpPr>
      <p:sp>
        <p:nvSpPr>
          <p:cNvPr id="147" name="Google Shape;147;p22"/>
          <p:cNvSpPr txBox="1"/>
          <p:nvPr/>
        </p:nvSpPr>
        <p:spPr>
          <a:xfrm>
            <a:off x="895908" y="1223517"/>
            <a:ext cx="5253355" cy="1400810"/>
          </a:xfrm>
          <a:prstGeom prst="rect">
            <a:avLst/>
          </a:prstGeom>
          <a:noFill/>
          <a:ln>
            <a:noFill/>
          </a:ln>
        </p:spPr>
        <p:txBody>
          <a:bodyPr anchorCtr="0" anchor="t" bIns="0" lIns="0" spcFirstLastPara="1" rIns="0" wrap="square" tIns="0">
            <a:noAutofit/>
          </a:bodyPr>
          <a:lstStyle/>
          <a:p>
            <a:pPr indent="359410" lvl="0" marL="12700" marR="5080" rtl="0" algn="just">
              <a:lnSpc>
                <a:spcPct val="116666"/>
              </a:lnSpc>
              <a:spcBef>
                <a:spcPts val="0"/>
              </a:spcBef>
              <a:spcAft>
                <a:spcPts val="0"/>
              </a:spcAft>
              <a:buNone/>
            </a:pPr>
            <a:r>
              <a:rPr lang="en-US" sz="1200">
                <a:solidFill>
                  <a:srgbClr val="221F1F"/>
                </a:solidFill>
                <a:latin typeface="Calibri"/>
                <a:ea typeface="Calibri"/>
                <a:cs typeface="Calibri"/>
                <a:sym typeface="Calibri"/>
              </a:rPr>
              <a:t>Senkron makineler çok büyük güçlü olarak yapılmaktadır. Bu makinelerin güç-  lerini sınırlayan iki büyük faktör vardır:</a:t>
            </a:r>
            <a:endParaRPr sz="1200">
              <a:solidFill>
                <a:schemeClr val="dk1"/>
              </a:solidFill>
              <a:latin typeface="Calibri"/>
              <a:ea typeface="Calibri"/>
              <a:cs typeface="Calibri"/>
              <a:sym typeface="Calibri"/>
            </a:endParaRPr>
          </a:p>
          <a:p>
            <a:pPr indent="-109854" lvl="0" marL="518794"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Isınma</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 çevresel hızı</a:t>
            </a:r>
            <a:endParaRPr sz="1200">
              <a:solidFill>
                <a:schemeClr val="dk1"/>
              </a:solidFill>
              <a:latin typeface="Calibri"/>
              <a:ea typeface="Calibri"/>
              <a:cs typeface="Calibri"/>
              <a:sym typeface="Calibri"/>
            </a:endParaRPr>
          </a:p>
          <a:p>
            <a:pPr indent="359410" lvl="0" marL="12700" marR="5715" rtl="0" algn="just">
              <a:lnSpc>
                <a:spcPct val="97600"/>
              </a:lnSpc>
              <a:spcBef>
                <a:spcPts val="555"/>
              </a:spcBef>
              <a:spcAft>
                <a:spcPts val="0"/>
              </a:spcAft>
              <a:buNone/>
            </a:pPr>
            <a:r>
              <a:rPr lang="en-US" sz="1200">
                <a:solidFill>
                  <a:srgbClr val="221F1F"/>
                </a:solidFill>
                <a:latin typeface="Calibri"/>
                <a:ea typeface="Calibri"/>
                <a:cs typeface="Calibri"/>
                <a:sym typeface="Calibri"/>
              </a:rPr>
              <a:t>Makineyi oluşturan her bir gerecin, belli bir ısı dayanım sınırı ve hıza bağlı ola-  rak kritik fırlama değeri vardır. Bu sınırları geçemeyiz. Yuvarlak kutuplu alternatör-  lerde büyük güçler için rotor çapı büyütülemediğine göre rotor uzunluğu arttırılır.</a:t>
            </a:r>
            <a:endParaRPr sz="1200">
              <a:solidFill>
                <a:schemeClr val="dk1"/>
              </a:solidFill>
              <a:latin typeface="Calibri"/>
              <a:ea typeface="Calibri"/>
              <a:cs typeface="Calibri"/>
              <a:sym typeface="Calibri"/>
            </a:endParaRPr>
          </a:p>
        </p:txBody>
      </p:sp>
      <p:sp>
        <p:nvSpPr>
          <p:cNvPr id="148" name="Google Shape;148;p22"/>
          <p:cNvSpPr txBox="1"/>
          <p:nvPr/>
        </p:nvSpPr>
        <p:spPr>
          <a:xfrm>
            <a:off x="895908" y="5830569"/>
            <a:ext cx="5255260" cy="1038225"/>
          </a:xfrm>
          <a:prstGeom prst="rect">
            <a:avLst/>
          </a:prstGeom>
          <a:noFill/>
          <a:ln>
            <a:noFill/>
          </a:ln>
        </p:spPr>
        <p:txBody>
          <a:bodyPr anchorCtr="0" anchor="t" bIns="0" lIns="0" spcFirstLastPara="1" rIns="0" wrap="square" tIns="0">
            <a:noAutofit/>
          </a:bodyPr>
          <a:lstStyle/>
          <a:p>
            <a:pPr indent="0" lvl="0" marL="63436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7.3 Büyük güçler için rotor uzunluğu arttırılmış generatör türbinleri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800"/>
              </a:lnSpc>
              <a:spcBef>
                <a:spcPts val="0"/>
              </a:spcBef>
              <a:spcAft>
                <a:spcPts val="0"/>
              </a:spcAft>
              <a:buNone/>
            </a:pPr>
            <a:r>
              <a:rPr lang="en-US" sz="1200">
                <a:solidFill>
                  <a:srgbClr val="221F1F"/>
                </a:solidFill>
                <a:latin typeface="Calibri"/>
                <a:ea typeface="Calibri"/>
                <a:cs typeface="Calibri"/>
                <a:sym typeface="Calibri"/>
              </a:rPr>
              <a:t>Rotorun yapıldığı gereç, devir sayısını sınırlayan faktörlerin başında gelir. Bu  nedenle uygulamada 1 çift (</a:t>
            </a:r>
            <a:r>
              <a:rPr i="1" lang="en-US" sz="1200">
                <a:solidFill>
                  <a:srgbClr val="221F1F"/>
                </a:solidFill>
                <a:latin typeface="Calibri"/>
                <a:ea typeface="Calibri"/>
                <a:cs typeface="Calibri"/>
                <a:sym typeface="Calibri"/>
              </a:rPr>
              <a:t>2 tek</a:t>
            </a:r>
            <a:r>
              <a:rPr lang="en-US" sz="1200">
                <a:solidFill>
                  <a:srgbClr val="221F1F"/>
                </a:solidFill>
                <a:latin typeface="Calibri"/>
                <a:ea typeface="Calibri"/>
                <a:cs typeface="Calibri"/>
                <a:sym typeface="Calibri"/>
              </a:rPr>
              <a:t>) kutup sayısından daha az kutup sayısı elde edi-  lemeyeceğinden silindirik kutuplu bir turbo alternatörün, şebeke frekansı 50 Hz  (ülkemizde hâlen 50 Hz.) sabit bir gerilim için; (</a:t>
            </a:r>
            <a:r>
              <a:rPr i="1" lang="en-US" sz="1200">
                <a:solidFill>
                  <a:srgbClr val="221F1F"/>
                </a:solidFill>
                <a:latin typeface="Calibri"/>
                <a:ea typeface="Calibri"/>
                <a:cs typeface="Calibri"/>
                <a:sym typeface="Calibri"/>
              </a:rPr>
              <a:t>1.denklem </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49" name="Google Shape;149;p22"/>
          <p:cNvSpPr txBox="1"/>
          <p:nvPr/>
        </p:nvSpPr>
        <p:spPr>
          <a:xfrm>
            <a:off x="1255877" y="8311591"/>
            <a:ext cx="4859655" cy="2032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200">
                <a:solidFill>
                  <a:srgbClr val="221F1F"/>
                </a:solidFill>
                <a:latin typeface="Calibri"/>
                <a:ea typeface="Calibri"/>
                <a:cs typeface="Calibri"/>
                <a:sym typeface="Calibri"/>
              </a:rPr>
              <a:t>Senkron  makine  generatör  olarak  çalışırsa  senkron  generatörün rotoru,(ns)</a:t>
            </a:r>
            <a:endParaRPr sz="1200">
              <a:solidFill>
                <a:schemeClr val="dk1"/>
              </a:solidFill>
              <a:latin typeface="Calibri"/>
              <a:ea typeface="Calibri"/>
              <a:cs typeface="Calibri"/>
              <a:sym typeface="Calibri"/>
            </a:endParaRPr>
          </a:p>
        </p:txBody>
      </p:sp>
      <p:sp>
        <p:nvSpPr>
          <p:cNvPr id="150" name="Google Shape;150;p22"/>
          <p:cNvSpPr/>
          <p:nvPr/>
        </p:nvSpPr>
        <p:spPr>
          <a:xfrm>
            <a:off x="911352" y="2764535"/>
            <a:ext cx="5181600" cy="28559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22"/>
          <p:cNvSpPr/>
          <p:nvPr/>
        </p:nvSpPr>
        <p:spPr>
          <a:xfrm>
            <a:off x="1606296" y="7184135"/>
            <a:ext cx="3828288" cy="3139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2"/>
          <p:cNvSpPr/>
          <p:nvPr/>
        </p:nvSpPr>
        <p:spPr>
          <a:xfrm>
            <a:off x="2496311" y="7760207"/>
            <a:ext cx="2048256" cy="3413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 name="Shape 156"/>
        <p:cNvGrpSpPr/>
        <p:nvPr/>
      </p:nvGrpSpPr>
      <p:grpSpPr>
        <a:xfrm>
          <a:off x="0" y="0"/>
          <a:ext cx="0" cy="0"/>
          <a:chOff x="0" y="0"/>
          <a:chExt cx="0" cy="0"/>
        </a:xfrm>
      </p:grpSpPr>
      <p:sp>
        <p:nvSpPr>
          <p:cNvPr id="157" name="Google Shape;157;p23"/>
          <p:cNvSpPr txBox="1"/>
          <p:nvPr/>
        </p:nvSpPr>
        <p:spPr>
          <a:xfrm>
            <a:off x="898956" y="1223517"/>
            <a:ext cx="5250180" cy="974090"/>
          </a:xfrm>
          <a:prstGeom prst="rect">
            <a:avLst/>
          </a:prstGeom>
          <a:noFill/>
          <a:ln>
            <a:noFill/>
          </a:ln>
        </p:spPr>
        <p:txBody>
          <a:bodyPr anchorCtr="0" anchor="t" bIns="0" lIns="0" spcFirstLastPara="1" rIns="0" wrap="square" tIns="0">
            <a:noAutofit/>
          </a:bodyPr>
          <a:lstStyle/>
          <a:p>
            <a:pPr indent="0" lvl="0" marL="12700" marR="95885" rtl="0" algn="l">
              <a:lnSpc>
                <a:spcPct val="116666"/>
              </a:lnSpc>
              <a:spcBef>
                <a:spcPts val="0"/>
              </a:spcBef>
              <a:spcAft>
                <a:spcPts val="0"/>
              </a:spcAft>
              <a:buNone/>
            </a:pPr>
            <a:r>
              <a:rPr lang="en-US" sz="1200">
                <a:solidFill>
                  <a:srgbClr val="221F1F"/>
                </a:solidFill>
                <a:latin typeface="Calibri"/>
                <a:ea typeface="Calibri"/>
                <a:cs typeface="Calibri"/>
                <a:sym typeface="Calibri"/>
              </a:rPr>
              <a:t>senkron devir sayısı ile tahrik edilmesi sonucunda endüvi (stator) çevresinde bu  senkron hız ile döner.</a:t>
            </a:r>
            <a:endParaRPr sz="1200">
              <a:solidFill>
                <a:schemeClr val="dk1"/>
              </a:solidFill>
              <a:latin typeface="Calibri"/>
              <a:ea typeface="Calibri"/>
              <a:cs typeface="Calibri"/>
              <a:sym typeface="Calibri"/>
            </a:endParaRPr>
          </a:p>
          <a:p>
            <a:pPr indent="359410" lvl="0" marL="12700" marR="5080" rtl="0" algn="just">
              <a:lnSpc>
                <a:spcPct val="97500"/>
              </a:lnSpc>
              <a:spcBef>
                <a:spcPts val="500"/>
              </a:spcBef>
              <a:spcAft>
                <a:spcPts val="0"/>
              </a:spcAft>
              <a:buNone/>
            </a:pPr>
            <a:r>
              <a:rPr lang="en-US" sz="1200">
                <a:solidFill>
                  <a:srgbClr val="221F1F"/>
                </a:solidFill>
                <a:latin typeface="Calibri"/>
                <a:ea typeface="Calibri"/>
                <a:cs typeface="Calibri"/>
                <a:sym typeface="Calibri"/>
              </a:rPr>
              <a:t>Dışardan tahrik sureti ile döndürülen bu döner alan stator sargısında çeşitli  fazlarda gerilim endükleyecektir. Bu gerilimin frekansına f diyecek olursak makine-  nin kutup sayısına ve dakikadaki devir sayısı cinsinden değeri;   (</a:t>
            </a:r>
            <a:r>
              <a:rPr i="1" lang="en-US" sz="1200">
                <a:solidFill>
                  <a:srgbClr val="221F1F"/>
                </a:solidFill>
                <a:latin typeface="Calibri"/>
                <a:ea typeface="Calibri"/>
                <a:cs typeface="Calibri"/>
                <a:sym typeface="Calibri"/>
              </a:rPr>
              <a:t>2.denklem</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58" name="Google Shape;158;p23"/>
          <p:cNvSpPr txBox="1"/>
          <p:nvPr/>
        </p:nvSpPr>
        <p:spPr>
          <a:xfrm>
            <a:off x="898956" y="2730373"/>
            <a:ext cx="5250180" cy="555625"/>
          </a:xfrm>
          <a:prstGeom prst="rect">
            <a:avLst/>
          </a:prstGeom>
          <a:noFill/>
          <a:ln>
            <a:noFill/>
          </a:ln>
        </p:spPr>
        <p:txBody>
          <a:bodyPr anchorCtr="0" anchor="t" bIns="0" lIns="0" spcFirstLastPara="1" rIns="0" wrap="square" tIns="0">
            <a:noAutofit/>
          </a:bodyPr>
          <a:lstStyle/>
          <a:p>
            <a:pPr indent="359410" lvl="0" marL="12700" marR="5080" rtl="0" algn="just">
              <a:lnSpc>
                <a:spcPct val="97500"/>
              </a:lnSpc>
              <a:spcBef>
                <a:spcPts val="0"/>
              </a:spcBef>
              <a:spcAft>
                <a:spcPts val="0"/>
              </a:spcAft>
              <a:buNone/>
            </a:pPr>
            <a:r>
              <a:rPr lang="en-US" sz="1200">
                <a:solidFill>
                  <a:srgbClr val="221F1F"/>
                </a:solidFill>
                <a:latin typeface="Calibri"/>
                <a:ea typeface="Calibri"/>
                <a:cs typeface="Calibri"/>
                <a:sym typeface="Calibri"/>
              </a:rPr>
              <a:t>Senkron makinenin motor olarak çalışma halinde ise; makinenin kutup sayısı  ve uygulanan gerilimin frekansından bu makine sargısının meydana getireceği dö-  ner alanının dakikadaki devir sayısı yukarıdaki bağıntıdan (</a:t>
            </a:r>
            <a:r>
              <a:rPr i="1" lang="en-US" sz="1200">
                <a:solidFill>
                  <a:srgbClr val="221F1F"/>
                </a:solidFill>
                <a:latin typeface="Calibri"/>
                <a:ea typeface="Calibri"/>
                <a:cs typeface="Calibri"/>
                <a:sym typeface="Calibri"/>
              </a:rPr>
              <a:t>1.denklem </a:t>
            </a:r>
            <a:r>
              <a:rPr lang="en-US" sz="1200">
                <a:solidFill>
                  <a:srgbClr val="221F1F"/>
                </a:solidFill>
                <a:latin typeface="Calibri"/>
                <a:ea typeface="Calibri"/>
                <a:cs typeface="Calibri"/>
                <a:sym typeface="Calibri"/>
              </a:rPr>
              <a:t>) elde   edilir.</a:t>
            </a:r>
            <a:endParaRPr sz="1200">
              <a:solidFill>
                <a:schemeClr val="dk1"/>
              </a:solidFill>
              <a:latin typeface="Calibri"/>
              <a:ea typeface="Calibri"/>
              <a:cs typeface="Calibri"/>
              <a:sym typeface="Calibri"/>
            </a:endParaRPr>
          </a:p>
        </p:txBody>
      </p:sp>
      <p:sp>
        <p:nvSpPr>
          <p:cNvPr id="159" name="Google Shape;159;p23"/>
          <p:cNvSpPr txBox="1"/>
          <p:nvPr/>
        </p:nvSpPr>
        <p:spPr>
          <a:xfrm>
            <a:off x="898956" y="4318507"/>
            <a:ext cx="5248910" cy="1421765"/>
          </a:xfrm>
          <a:prstGeom prst="rect">
            <a:avLst/>
          </a:prstGeom>
          <a:noFill/>
          <a:ln>
            <a:noFill/>
          </a:ln>
        </p:spPr>
        <p:txBody>
          <a:bodyPr anchorCtr="0" anchor="t" bIns="0" lIns="0" spcFirstLastPara="1" rIns="0" wrap="square" tIns="0">
            <a:noAutofit/>
          </a:bodyPr>
          <a:lstStyle/>
          <a:p>
            <a:pPr indent="0" lvl="0" marL="7562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Tablo 7.1 Değişik kutup sayıları ve frekanslar için senkron hızlar ( N</a:t>
            </a:r>
            <a:r>
              <a:rPr b="1" baseline="-25000" lang="en-US" sz="825">
                <a:solidFill>
                  <a:srgbClr val="57585B"/>
                </a:solidFill>
                <a:latin typeface="Palatino Linotype"/>
                <a:ea typeface="Palatino Linotype"/>
                <a:cs typeface="Palatino Linotype"/>
                <a:sym typeface="Palatino Linotype"/>
              </a:rPr>
              <a:t>s  </a:t>
            </a:r>
            <a:r>
              <a:rPr b="1" lang="en-US" sz="1000">
                <a:solidFill>
                  <a:srgbClr val="57585B"/>
                </a:solidFill>
                <a:latin typeface="Palatino Linotype"/>
                <a:ea typeface="Palatino Linotype"/>
                <a:cs typeface="Palatino Linotype"/>
                <a:sym typeface="Palatino Linotype"/>
              </a:rPr>
              <a:t>)</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lang="en-US" sz="1200">
                <a:solidFill>
                  <a:srgbClr val="EC1C23"/>
                </a:solidFill>
                <a:latin typeface="Calibri"/>
                <a:ea typeface="Calibri"/>
                <a:cs typeface="Calibri"/>
                <a:sym typeface="Calibri"/>
              </a:rPr>
              <a:t>öRNEK:</a:t>
            </a:r>
            <a:endParaRPr sz="1200">
              <a:solidFill>
                <a:schemeClr val="dk1"/>
              </a:solidFill>
              <a:latin typeface="Calibri"/>
              <a:ea typeface="Calibri"/>
              <a:cs typeface="Calibri"/>
              <a:sym typeface="Calibri"/>
            </a:endParaRPr>
          </a:p>
          <a:p>
            <a:pPr indent="359410" lvl="0" marL="12700" marR="5080" rtl="0" algn="l">
              <a:lnSpc>
                <a:spcPct val="115833"/>
              </a:lnSpc>
              <a:spcBef>
                <a:spcPts val="610"/>
              </a:spcBef>
              <a:spcAft>
                <a:spcPts val="0"/>
              </a:spcAft>
              <a:buNone/>
            </a:pPr>
            <a:r>
              <a:rPr lang="en-US" sz="1200">
                <a:solidFill>
                  <a:srgbClr val="221F1F"/>
                </a:solidFill>
                <a:latin typeface="Calibri"/>
                <a:ea typeface="Calibri"/>
                <a:cs typeface="Calibri"/>
                <a:sym typeface="Calibri"/>
              </a:rPr>
              <a:t>Senkron makinenin stator akımlarındaki frekansı f = 50 Hz. ve makinenin ku-  tup sayısı p = 8 ise makinenin senkron hızını bulunuz ( </a:t>
            </a:r>
            <a:r>
              <a:rPr i="1" lang="en-US" sz="1200">
                <a:solidFill>
                  <a:srgbClr val="221F1F"/>
                </a:solidFill>
                <a:latin typeface="Calibri"/>
                <a:ea typeface="Calibri"/>
                <a:cs typeface="Calibri"/>
                <a:sym typeface="Calibri"/>
              </a:rPr>
              <a:t>n</a:t>
            </a:r>
            <a:r>
              <a:rPr baseline="-25000" i="1" lang="en-US" sz="1050">
                <a:solidFill>
                  <a:srgbClr val="221F1F"/>
                </a:solidFill>
                <a:latin typeface="Calibri"/>
                <a:ea typeface="Calibri"/>
                <a:cs typeface="Calibri"/>
                <a:sym typeface="Calibri"/>
              </a:rPr>
              <a:t>s </a:t>
            </a:r>
            <a:r>
              <a:rPr i="1" lang="en-US" sz="1200">
                <a:solidFill>
                  <a:srgbClr val="221F1F"/>
                </a:solidFill>
                <a:latin typeface="Calibri"/>
                <a:ea typeface="Calibri"/>
                <a:cs typeface="Calibri"/>
                <a:sym typeface="Calibri"/>
              </a:rPr>
              <a:t>= ? </a:t>
            </a:r>
            <a:r>
              <a:rPr lang="en-US" sz="1200">
                <a:solidFill>
                  <a:srgbClr val="221F1F"/>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372110" marR="0" rtl="0" algn="l">
              <a:lnSpc>
                <a:spcPct val="100000"/>
              </a:lnSpc>
              <a:spcBef>
                <a:spcPts val="484"/>
              </a:spcBef>
              <a:spcAft>
                <a:spcPts val="0"/>
              </a:spcAft>
              <a:buNone/>
            </a:pPr>
            <a:r>
              <a:rPr lang="en-US" sz="1200">
                <a:solidFill>
                  <a:srgbClr val="EC1C23"/>
                </a:solidFill>
                <a:latin typeface="Calibri"/>
                <a:ea typeface="Calibri"/>
                <a:cs typeface="Calibri"/>
                <a:sym typeface="Calibri"/>
              </a:rPr>
              <a:t>ÇöZÜM :</a:t>
            </a:r>
            <a:endParaRPr sz="1200">
              <a:solidFill>
                <a:schemeClr val="dk1"/>
              </a:solidFill>
              <a:latin typeface="Calibri"/>
              <a:ea typeface="Calibri"/>
              <a:cs typeface="Calibri"/>
              <a:sym typeface="Calibri"/>
            </a:endParaRPr>
          </a:p>
          <a:p>
            <a:pPr indent="0" lvl="0" marL="372110" marR="0" rtl="0" algn="l">
              <a:lnSpc>
                <a:spcPct val="100000"/>
              </a:lnSpc>
              <a:spcBef>
                <a:spcPts val="500"/>
              </a:spcBef>
              <a:spcAft>
                <a:spcPts val="0"/>
              </a:spcAft>
              <a:buNone/>
            </a:pPr>
            <a:r>
              <a:rPr lang="en-US" sz="1200">
                <a:solidFill>
                  <a:srgbClr val="221F1F"/>
                </a:solidFill>
                <a:latin typeface="Calibri"/>
                <a:ea typeface="Calibri"/>
                <a:cs typeface="Calibri"/>
                <a:sym typeface="Calibri"/>
              </a:rPr>
              <a:t>f = 50 Hz. ve p = 8 ise.</a:t>
            </a:r>
            <a:endParaRPr sz="1200">
              <a:solidFill>
                <a:schemeClr val="dk1"/>
              </a:solidFill>
              <a:latin typeface="Calibri"/>
              <a:ea typeface="Calibri"/>
              <a:cs typeface="Calibri"/>
              <a:sym typeface="Calibri"/>
            </a:endParaRPr>
          </a:p>
        </p:txBody>
      </p:sp>
      <p:sp>
        <p:nvSpPr>
          <p:cNvPr id="160" name="Google Shape;160;p23"/>
          <p:cNvSpPr txBox="1"/>
          <p:nvPr/>
        </p:nvSpPr>
        <p:spPr>
          <a:xfrm>
            <a:off x="2447925" y="5793485"/>
            <a:ext cx="2026285" cy="28448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aseline="-25000" lang="en-US" sz="1650">
                <a:solidFill>
                  <a:srgbClr val="000101"/>
                </a:solidFill>
                <a:latin typeface="Cambria Math"/>
                <a:ea typeface="Cambria Math"/>
                <a:cs typeface="Cambria Math"/>
                <a:sym typeface="Cambria Math"/>
              </a:rPr>
              <a:t>𝑁𝑁 = </a:t>
            </a:r>
            <a:r>
              <a:rPr lang="en-US" sz="1100">
                <a:solidFill>
                  <a:srgbClr val="000101"/>
                </a:solidFill>
                <a:latin typeface="Cambria Math"/>
                <a:ea typeface="Cambria Math"/>
                <a:cs typeface="Cambria Math"/>
                <a:sym typeface="Cambria Math"/>
              </a:rPr>
              <a:t>120𝑓𝑓 </a:t>
            </a:r>
            <a:r>
              <a:rPr baseline="-25000" lang="en-US" sz="1650">
                <a:solidFill>
                  <a:srgbClr val="000101"/>
                </a:solidFill>
                <a:latin typeface="Cambria Math"/>
                <a:ea typeface="Cambria Math"/>
                <a:cs typeface="Cambria Math"/>
                <a:sym typeface="Cambria Math"/>
              </a:rPr>
              <a:t>= </a:t>
            </a:r>
            <a:r>
              <a:rPr lang="en-US" sz="1100">
                <a:solidFill>
                  <a:srgbClr val="000101"/>
                </a:solidFill>
                <a:latin typeface="Cambria Math"/>
                <a:ea typeface="Cambria Math"/>
                <a:cs typeface="Cambria Math"/>
                <a:sym typeface="Cambria Math"/>
              </a:rPr>
              <a:t>120𝑥𝑥50  </a:t>
            </a:r>
            <a:r>
              <a:rPr baseline="-25000" lang="en-US" sz="1650">
                <a:solidFill>
                  <a:srgbClr val="000101"/>
                </a:solidFill>
                <a:latin typeface="Cambria Math"/>
                <a:ea typeface="Cambria Math"/>
                <a:cs typeface="Cambria Math"/>
                <a:sym typeface="Cambria Math"/>
              </a:rPr>
              <a:t>= 1500𝑑𝑑/𝑑𝑑</a:t>
            </a:r>
            <a:endParaRPr baseline="-25000" sz="1650">
              <a:solidFill>
                <a:schemeClr val="dk1"/>
              </a:solidFill>
              <a:latin typeface="Cambria Math"/>
              <a:ea typeface="Cambria Math"/>
              <a:cs typeface="Cambria Math"/>
              <a:sym typeface="Cambria Math"/>
            </a:endParaRPr>
          </a:p>
        </p:txBody>
      </p:sp>
      <p:sp>
        <p:nvSpPr>
          <p:cNvPr id="161" name="Google Shape;161;p23"/>
          <p:cNvSpPr txBox="1"/>
          <p:nvPr/>
        </p:nvSpPr>
        <p:spPr>
          <a:xfrm>
            <a:off x="2539745" y="5999225"/>
            <a:ext cx="74295" cy="13716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800">
                <a:solidFill>
                  <a:srgbClr val="000101"/>
                </a:solidFill>
                <a:latin typeface="Cambria Math"/>
                <a:ea typeface="Cambria Math"/>
                <a:cs typeface="Cambria Math"/>
                <a:sym typeface="Cambria Math"/>
              </a:rPr>
              <a:t>𝑠𝑠</a:t>
            </a:r>
            <a:endParaRPr sz="800">
              <a:solidFill>
                <a:schemeClr val="dk1"/>
              </a:solidFill>
              <a:latin typeface="Cambria Math"/>
              <a:ea typeface="Cambria Math"/>
              <a:cs typeface="Cambria Math"/>
              <a:sym typeface="Cambria Math"/>
            </a:endParaRPr>
          </a:p>
        </p:txBody>
      </p:sp>
      <p:sp>
        <p:nvSpPr>
          <p:cNvPr id="162" name="Google Shape;162;p23"/>
          <p:cNvSpPr txBox="1"/>
          <p:nvPr/>
        </p:nvSpPr>
        <p:spPr>
          <a:xfrm>
            <a:off x="2890266" y="6025133"/>
            <a:ext cx="668020" cy="18415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100">
                <a:solidFill>
                  <a:srgbClr val="000101"/>
                </a:solidFill>
                <a:latin typeface="Cambria Math"/>
                <a:ea typeface="Cambria Math"/>
                <a:cs typeface="Cambria Math"/>
                <a:sym typeface="Cambria Math"/>
              </a:rPr>
              <a:t>𝑝𝑝	4</a:t>
            </a:r>
            <a:endParaRPr sz="1100">
              <a:solidFill>
                <a:schemeClr val="dk1"/>
              </a:solidFill>
              <a:latin typeface="Cambria Math"/>
              <a:ea typeface="Cambria Math"/>
              <a:cs typeface="Cambria Math"/>
              <a:sym typeface="Cambria Math"/>
            </a:endParaRPr>
          </a:p>
        </p:txBody>
      </p:sp>
      <p:sp>
        <p:nvSpPr>
          <p:cNvPr id="163" name="Google Shape;163;p23"/>
          <p:cNvSpPr txBox="1"/>
          <p:nvPr/>
        </p:nvSpPr>
        <p:spPr>
          <a:xfrm>
            <a:off x="898956" y="6418198"/>
            <a:ext cx="5250180" cy="1849755"/>
          </a:xfrm>
          <a:prstGeom prst="rect">
            <a:avLst/>
          </a:prstGeom>
          <a:noFill/>
          <a:ln>
            <a:noFill/>
          </a:ln>
        </p:spPr>
        <p:txBody>
          <a:bodyPr anchorCtr="0" anchor="t" bIns="0" lIns="0" spcFirstLastPara="1" rIns="0" wrap="square" tIns="0">
            <a:noAutofit/>
          </a:bodyPr>
          <a:lstStyle/>
          <a:p>
            <a:pPr indent="0" lvl="0" marL="372110" marR="0" rtl="0" algn="l">
              <a:lnSpc>
                <a:spcPct val="100000"/>
              </a:lnSpc>
              <a:spcBef>
                <a:spcPts val="0"/>
              </a:spcBef>
              <a:spcAft>
                <a:spcPts val="0"/>
              </a:spcAft>
              <a:buNone/>
            </a:pPr>
            <a:r>
              <a:rPr lang="en-US" sz="1200">
                <a:solidFill>
                  <a:srgbClr val="221F1F"/>
                </a:solidFill>
                <a:latin typeface="Calibri"/>
                <a:ea typeface="Calibri"/>
                <a:cs typeface="Calibri"/>
                <a:sym typeface="Calibri"/>
              </a:rPr>
              <a:t>olarak bulunur.</a:t>
            </a:r>
            <a:endParaRPr sz="1200">
              <a:solidFill>
                <a:schemeClr val="dk1"/>
              </a:solidFill>
              <a:latin typeface="Calibri"/>
              <a:ea typeface="Calibri"/>
              <a:cs typeface="Calibri"/>
              <a:sym typeface="Calibri"/>
            </a:endParaRPr>
          </a:p>
          <a:p>
            <a:pPr indent="0" lvl="0" marL="0" marR="0" rtl="0" algn="l">
              <a:lnSpc>
                <a:spcPct val="100000"/>
              </a:lnSpc>
              <a:spcBef>
                <a:spcPts val="35"/>
              </a:spcBef>
              <a:spcAft>
                <a:spcPts val="0"/>
              </a:spcAft>
              <a:buNone/>
            </a:pPr>
            <a:r>
              <a:t/>
            </a:r>
            <a:endParaRPr sz="1350">
              <a:solidFill>
                <a:schemeClr val="dk1"/>
              </a:solidFill>
              <a:latin typeface="Times New Roman"/>
              <a:ea typeface="Times New Roman"/>
              <a:cs typeface="Times New Roman"/>
              <a:sym typeface="Times New Roman"/>
            </a:endParaRPr>
          </a:p>
          <a:p>
            <a:pPr indent="0" lvl="0" marL="372110" marR="0" rtl="0" algn="l">
              <a:lnSpc>
                <a:spcPct val="100000"/>
              </a:lnSpc>
              <a:spcBef>
                <a:spcPts val="5"/>
              </a:spcBef>
              <a:spcAft>
                <a:spcPts val="0"/>
              </a:spcAft>
              <a:buNone/>
            </a:pPr>
            <a:r>
              <a:rPr b="1" lang="en-US" sz="1600">
                <a:solidFill>
                  <a:srgbClr val="EC1C23"/>
                </a:solidFill>
                <a:latin typeface="Palatino Linotype"/>
                <a:ea typeface="Palatino Linotype"/>
                <a:cs typeface="Palatino Linotype"/>
                <a:sym typeface="Palatino Linotype"/>
              </a:rPr>
              <a:t>7.2.5. Senkron Makinelerin Eş Değer  Devreleri</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000"/>
              </a:lnSpc>
              <a:spcBef>
                <a:spcPts val="1065"/>
              </a:spcBef>
              <a:spcAft>
                <a:spcPts val="0"/>
              </a:spcAft>
              <a:buNone/>
            </a:pPr>
            <a:r>
              <a:rPr lang="en-US" sz="1200">
                <a:solidFill>
                  <a:srgbClr val="221F1F"/>
                </a:solidFill>
                <a:latin typeface="Calibri"/>
                <a:ea typeface="Calibri"/>
                <a:cs typeface="Calibri"/>
                <a:sym typeface="Calibri"/>
              </a:rPr>
              <a:t>Senkron makineler yuvarlak ve çıkık kutuplu yapıldıklarından vektör diyag-  ramları ile eş değer devreleri bazı değişiklikler gösterir. Ayrıca senkron makinenin  alternatör ve motor olarak çalışma durumları ile her iki durumda omik, endüktif ve  kapasitif çalışma durumlarında vektör diyagramları ayrı ayrı çizilebilir. Senkron ma-  kineler genellikle üç fazlı olarak imal edilir. Fakat eş değer devreleri ve hesaplamalar  bir faza göre düzenlenir.</a:t>
            </a:r>
            <a:endParaRPr sz="1200">
              <a:solidFill>
                <a:schemeClr val="dk1"/>
              </a:solidFill>
              <a:latin typeface="Calibri"/>
              <a:ea typeface="Calibri"/>
              <a:cs typeface="Calibri"/>
              <a:sym typeface="Calibri"/>
            </a:endParaRPr>
          </a:p>
        </p:txBody>
      </p:sp>
      <p:sp>
        <p:nvSpPr>
          <p:cNvPr id="164" name="Google Shape;164;p23"/>
          <p:cNvSpPr/>
          <p:nvPr/>
        </p:nvSpPr>
        <p:spPr>
          <a:xfrm>
            <a:off x="1066800" y="3352799"/>
            <a:ext cx="4928616" cy="8991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3"/>
          <p:cNvSpPr/>
          <p:nvPr/>
        </p:nvSpPr>
        <p:spPr>
          <a:xfrm>
            <a:off x="3283584" y="5984874"/>
            <a:ext cx="461009" cy="0"/>
          </a:xfrm>
          <a:custGeom>
            <a:rect b="b" l="l" r="r" t="t"/>
            <a:pathLst>
              <a:path extrusionOk="0" h="120000" w="461010">
                <a:moveTo>
                  <a:pt x="0" y="0"/>
                </a:moveTo>
                <a:lnTo>
                  <a:pt x="461010" y="0"/>
                </a:lnTo>
              </a:path>
            </a:pathLst>
          </a:custGeom>
          <a:noFill/>
          <a:ln cap="flat" cmpd="sng" w="9525">
            <a:solidFill>
              <a:srgbClr val="00010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3"/>
          <p:cNvSpPr/>
          <p:nvPr/>
        </p:nvSpPr>
        <p:spPr>
          <a:xfrm>
            <a:off x="2788920" y="5984874"/>
            <a:ext cx="311785" cy="0"/>
          </a:xfrm>
          <a:custGeom>
            <a:rect b="b" l="l" r="r" t="t"/>
            <a:pathLst>
              <a:path extrusionOk="0" h="120000" w="311785">
                <a:moveTo>
                  <a:pt x="0" y="0"/>
                </a:moveTo>
                <a:lnTo>
                  <a:pt x="311785" y="0"/>
                </a:lnTo>
              </a:path>
            </a:pathLst>
          </a:custGeom>
          <a:noFill/>
          <a:ln cap="flat" cmpd="sng" w="9525">
            <a:solidFill>
              <a:srgbClr val="00010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3"/>
          <p:cNvSpPr/>
          <p:nvPr/>
        </p:nvSpPr>
        <p:spPr>
          <a:xfrm>
            <a:off x="1271016" y="2401823"/>
            <a:ext cx="560832" cy="3139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sp>
        <p:nvSpPr>
          <p:cNvPr id="172" name="Google Shape;172;p24"/>
          <p:cNvSpPr txBox="1"/>
          <p:nvPr/>
        </p:nvSpPr>
        <p:spPr>
          <a:xfrm>
            <a:off x="1255877" y="3580637"/>
            <a:ext cx="3909060" cy="574040"/>
          </a:xfrm>
          <a:prstGeom prst="rect">
            <a:avLst/>
          </a:prstGeom>
          <a:noFill/>
          <a:ln>
            <a:noFill/>
          </a:ln>
        </p:spPr>
        <p:txBody>
          <a:bodyPr anchorCtr="0" anchor="t" bIns="0" lIns="0" spcFirstLastPara="1" rIns="0" wrap="square" tIns="0">
            <a:noAutofit/>
          </a:bodyPr>
          <a:lstStyle/>
          <a:p>
            <a:pPr indent="0" lvl="0" marL="7169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7.4 Dicle hidroelektrik santrali (HES) rotor montajı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13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1300">
                <a:solidFill>
                  <a:srgbClr val="EC1C23"/>
                </a:solidFill>
                <a:latin typeface="Palatino Linotype"/>
                <a:ea typeface="Palatino Linotype"/>
                <a:cs typeface="Palatino Linotype"/>
                <a:sym typeface="Palatino Linotype"/>
              </a:rPr>
              <a:t>Devir sayısı, frekansa ve kutup sayısına  bağlıdır.</a:t>
            </a:r>
            <a:endParaRPr sz="1300">
              <a:solidFill>
                <a:schemeClr val="dk1"/>
              </a:solidFill>
              <a:latin typeface="Palatino Linotype"/>
              <a:ea typeface="Palatino Linotype"/>
              <a:cs typeface="Palatino Linotype"/>
              <a:sym typeface="Palatino Linotype"/>
            </a:endParaRPr>
          </a:p>
        </p:txBody>
      </p:sp>
      <p:sp>
        <p:nvSpPr>
          <p:cNvPr id="173" name="Google Shape;173;p24"/>
          <p:cNvSpPr txBox="1"/>
          <p:nvPr/>
        </p:nvSpPr>
        <p:spPr>
          <a:xfrm>
            <a:off x="895908" y="6495414"/>
            <a:ext cx="5253355" cy="1842770"/>
          </a:xfrm>
          <a:prstGeom prst="rect">
            <a:avLst/>
          </a:prstGeom>
          <a:noFill/>
          <a:ln>
            <a:noFill/>
          </a:ln>
        </p:spPr>
        <p:txBody>
          <a:bodyPr anchorCtr="0" anchor="t" bIns="0" lIns="0" spcFirstLastPara="1" rIns="0" wrap="square" tIns="0">
            <a:noAutofit/>
          </a:bodyPr>
          <a:lstStyle/>
          <a:p>
            <a:pPr indent="-1488440" lvl="0" marL="1613535" marR="133350" rtl="0" algn="l">
              <a:lnSpc>
                <a:spcPct val="115999"/>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7.14 3 fazlı 4 kutuplu bir alternatörün endüvi ve endüktör sargılarının açılımı ve bir tam  turda indüklenen üç fazlı gerilim şekli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359410" lvl="0" marL="12700" marR="5715" rtl="0" algn="just">
              <a:lnSpc>
                <a:spcPct val="97100"/>
              </a:lnSpc>
              <a:spcBef>
                <a:spcPts val="0"/>
              </a:spcBef>
              <a:spcAft>
                <a:spcPts val="0"/>
              </a:spcAft>
              <a:buNone/>
            </a:pPr>
            <a:r>
              <a:rPr lang="en-US" sz="1200">
                <a:solidFill>
                  <a:srgbClr val="221F1F"/>
                </a:solidFill>
                <a:latin typeface="Calibri"/>
                <a:ea typeface="Calibri"/>
                <a:cs typeface="Calibri"/>
                <a:sym typeface="Calibri"/>
              </a:rPr>
              <a:t>Yıldız bağlanmış üç fazlı senkron makine sargılarda, rotorun dönmesi ile  EMK’lerindüklenir. Bununsonucunda da alıcılardançeşitliakımlargeçer. Buakımlar  sargılarda omik ve endüktif gerilim düşümleri meydana getirmektedir. Endüvi sar-  gılarında etkin direnç Re’de düşen gerilimden başka, sargıların L endüktansından  dolayı da bir gerilim düşümü olur.</a:t>
            </a:r>
            <a:endParaRPr sz="1200">
              <a:solidFill>
                <a:schemeClr val="dk1"/>
              </a:solidFill>
              <a:latin typeface="Calibri"/>
              <a:ea typeface="Calibri"/>
              <a:cs typeface="Calibri"/>
              <a:sym typeface="Calibri"/>
            </a:endParaRPr>
          </a:p>
          <a:p>
            <a:pPr indent="359410" lvl="0" marL="12700" marR="5080" rtl="0" algn="just">
              <a:lnSpc>
                <a:spcPct val="115833"/>
              </a:lnSpc>
              <a:spcBef>
                <a:spcPts val="610"/>
              </a:spcBef>
              <a:spcAft>
                <a:spcPts val="0"/>
              </a:spcAft>
              <a:buNone/>
            </a:pPr>
            <a:r>
              <a:rPr lang="en-US" sz="1200">
                <a:solidFill>
                  <a:srgbClr val="221F1F"/>
                </a:solidFill>
                <a:latin typeface="Calibri"/>
                <a:ea typeface="Calibri"/>
                <a:cs typeface="Calibri"/>
                <a:sym typeface="Calibri"/>
              </a:rPr>
              <a:t>L endüktansını meydana getiren nedenler ikiye ayrılıp yazılabilir. Bunlar, en-  düvi reaksiyonu endüktansı ile sargıların kaçak akı   endüktanslarıdır.</a:t>
            </a:r>
            <a:endParaRPr sz="1200">
              <a:solidFill>
                <a:schemeClr val="dk1"/>
              </a:solidFill>
              <a:latin typeface="Calibri"/>
              <a:ea typeface="Calibri"/>
              <a:cs typeface="Calibri"/>
              <a:sym typeface="Calibri"/>
            </a:endParaRPr>
          </a:p>
        </p:txBody>
      </p:sp>
      <p:sp>
        <p:nvSpPr>
          <p:cNvPr id="174" name="Google Shape;174;p24"/>
          <p:cNvSpPr/>
          <p:nvPr/>
        </p:nvSpPr>
        <p:spPr>
          <a:xfrm>
            <a:off x="1837944" y="1298447"/>
            <a:ext cx="3352800" cy="21214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4"/>
          <p:cNvSpPr/>
          <p:nvPr/>
        </p:nvSpPr>
        <p:spPr>
          <a:xfrm>
            <a:off x="1524000" y="4498847"/>
            <a:ext cx="3989832" cy="19598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sp>
        <p:nvSpPr>
          <p:cNvPr id="180" name="Google Shape;180;p25"/>
          <p:cNvSpPr txBox="1"/>
          <p:nvPr/>
        </p:nvSpPr>
        <p:spPr>
          <a:xfrm>
            <a:off x="898956" y="3379469"/>
            <a:ext cx="5233670" cy="927735"/>
          </a:xfrm>
          <a:prstGeom prst="rect">
            <a:avLst/>
          </a:prstGeom>
          <a:noFill/>
          <a:ln>
            <a:noFill/>
          </a:ln>
        </p:spPr>
        <p:txBody>
          <a:bodyPr anchorCtr="0" anchor="t" bIns="0" lIns="0" spcFirstLastPara="1" rIns="0" wrap="square" tIns="0">
            <a:noAutofit/>
          </a:bodyPr>
          <a:lstStyle/>
          <a:p>
            <a:pPr indent="0" lvl="0" marL="78105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7.15 Senkron makinenin bir fazına ait uyartım ve faz sargıları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12700" marR="5080" rtl="0" algn="l">
              <a:lnSpc>
                <a:spcPct val="118333"/>
              </a:lnSpc>
              <a:spcBef>
                <a:spcPts val="0"/>
              </a:spcBef>
              <a:spcAft>
                <a:spcPts val="0"/>
              </a:spcAft>
              <a:buNone/>
            </a:pPr>
            <a:r>
              <a:rPr lang="en-US" sz="1200">
                <a:solidFill>
                  <a:srgbClr val="221F1F"/>
                </a:solidFill>
                <a:latin typeface="Calibri"/>
                <a:ea typeface="Calibri"/>
                <a:cs typeface="Calibri"/>
                <a:sym typeface="Calibri"/>
              </a:rPr>
              <a:t>Bu endüktansların meydana getirdikleri reaktanslar Xa ve Xl şeklinde belirti-  lir. Bu iki reaktansın toplamı ise Xs ile ifade edilir.</a:t>
            </a:r>
            <a:endParaRPr sz="1200">
              <a:solidFill>
                <a:schemeClr val="dk1"/>
              </a:solidFill>
              <a:latin typeface="Calibri"/>
              <a:ea typeface="Calibri"/>
              <a:cs typeface="Calibri"/>
              <a:sym typeface="Calibri"/>
            </a:endParaRPr>
          </a:p>
          <a:p>
            <a:pPr indent="0" lvl="0" marL="372110" marR="0" rtl="0" algn="l">
              <a:lnSpc>
                <a:spcPct val="100000"/>
              </a:lnSpc>
              <a:spcBef>
                <a:spcPts val="459"/>
              </a:spcBef>
              <a:spcAft>
                <a:spcPts val="0"/>
              </a:spcAft>
              <a:buNone/>
            </a:pPr>
            <a:r>
              <a:rPr lang="en-US" sz="1200">
                <a:solidFill>
                  <a:srgbClr val="221F1F"/>
                </a:solidFill>
                <a:latin typeface="Calibri"/>
                <a:ea typeface="Calibri"/>
                <a:cs typeface="Calibri"/>
                <a:sym typeface="Calibri"/>
              </a:rPr>
              <a:t>şekil 7.16’da senkron makine eşdeğer devresi çizilmiştir.</a:t>
            </a:r>
            <a:endParaRPr sz="1200">
              <a:solidFill>
                <a:schemeClr val="dk1"/>
              </a:solidFill>
              <a:latin typeface="Calibri"/>
              <a:ea typeface="Calibri"/>
              <a:cs typeface="Calibri"/>
              <a:sym typeface="Calibri"/>
            </a:endParaRPr>
          </a:p>
        </p:txBody>
      </p:sp>
      <p:sp>
        <p:nvSpPr>
          <p:cNvPr id="181" name="Google Shape;181;p25"/>
          <p:cNvSpPr txBox="1"/>
          <p:nvPr/>
        </p:nvSpPr>
        <p:spPr>
          <a:xfrm>
            <a:off x="898956" y="5638545"/>
            <a:ext cx="5250815" cy="2791460"/>
          </a:xfrm>
          <a:prstGeom prst="rect">
            <a:avLst/>
          </a:prstGeom>
          <a:noFill/>
          <a:ln>
            <a:noFill/>
          </a:ln>
        </p:spPr>
        <p:txBody>
          <a:bodyPr anchorCtr="0" anchor="t" bIns="0" lIns="0" spcFirstLastPara="1" rIns="0" wrap="square" tIns="0">
            <a:noAutofit/>
          </a:bodyPr>
          <a:lstStyle/>
          <a:p>
            <a:pPr indent="0" lvl="0" marL="13023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7.16: Senkron makine eşdeğer devre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9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7.2.6. Alternatörlerin  Paralel Bağlanması</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400"/>
              </a:lnSpc>
              <a:spcBef>
                <a:spcPts val="1060"/>
              </a:spcBef>
              <a:spcAft>
                <a:spcPts val="0"/>
              </a:spcAft>
              <a:buNone/>
            </a:pPr>
            <a:r>
              <a:rPr lang="en-US" sz="1200">
                <a:solidFill>
                  <a:srgbClr val="221F1F"/>
                </a:solidFill>
                <a:latin typeface="Calibri"/>
                <a:ea typeface="Calibri"/>
                <a:cs typeface="Calibri"/>
                <a:sym typeface="Calibri"/>
              </a:rPr>
              <a:t>Büyük şebekeleri besleyen santrallerde birden fazla alternatör bulunur. Yük  durumuna göre bu alternatörler kendi aralarında veya o şebekeyi besleyen diğer  santrallerdekialternatörlerileparalelbağlanırlar. Normalişletmedebuparalelçalış-  ma belirli bir plan dahilinde yapıldığı halde, arıza halinde bazı enerji kaynaklarının  devreden çıkması ile kısa bir zaman zarfında yeni kaynakların devreye girmesi ge-  rekebilir.</a:t>
            </a:r>
            <a:endParaRPr sz="1200">
              <a:solidFill>
                <a:schemeClr val="dk1"/>
              </a:solidFill>
              <a:latin typeface="Calibri"/>
              <a:ea typeface="Calibri"/>
              <a:cs typeface="Calibri"/>
              <a:sym typeface="Calibri"/>
            </a:endParaRPr>
          </a:p>
          <a:p>
            <a:pPr indent="0" lvl="0" marL="12700" marR="0" rtl="0" algn="just">
              <a:lnSpc>
                <a:spcPct val="100000"/>
              </a:lnSpc>
              <a:spcBef>
                <a:spcPts val="500"/>
              </a:spcBef>
              <a:spcAft>
                <a:spcPts val="0"/>
              </a:spcAft>
              <a:buNone/>
            </a:pPr>
            <a:r>
              <a:rPr i="1" lang="en-US" sz="1200">
                <a:solidFill>
                  <a:srgbClr val="D2222A"/>
                </a:solidFill>
                <a:latin typeface="Calibri"/>
                <a:ea typeface="Calibri"/>
                <a:cs typeface="Calibri"/>
                <a:sym typeface="Calibri"/>
              </a:rPr>
              <a:t>Paralel bağlama:</a:t>
            </a:r>
            <a:endParaRPr sz="1200">
              <a:solidFill>
                <a:schemeClr val="dk1"/>
              </a:solidFill>
              <a:latin typeface="Calibri"/>
              <a:ea typeface="Calibri"/>
              <a:cs typeface="Calibri"/>
              <a:sym typeface="Calibri"/>
            </a:endParaRPr>
          </a:p>
          <a:p>
            <a:pPr indent="0" lvl="0" marL="12700" marR="6350" rtl="0" algn="just">
              <a:lnSpc>
                <a:spcPct val="97600"/>
              </a:lnSpc>
              <a:spcBef>
                <a:spcPts val="844"/>
              </a:spcBef>
              <a:spcAft>
                <a:spcPts val="0"/>
              </a:spcAft>
              <a:buNone/>
            </a:pPr>
            <a:r>
              <a:rPr lang="en-US" sz="1200">
                <a:solidFill>
                  <a:srgbClr val="221F1F"/>
                </a:solidFill>
                <a:latin typeface="Calibri"/>
                <a:ea typeface="Calibri"/>
                <a:cs typeface="Calibri"/>
                <a:sym typeface="Calibri"/>
              </a:rPr>
              <a:t>şebekede artan yükleri karşılayabilmek için veya bu şebekeyi besleyen alternatör-  lerinfazla yükünüüzerine almak amacıylaalternatörlerindevreyegirmesineparalel  bağlama denir.</a:t>
            </a:r>
            <a:endParaRPr sz="1200">
              <a:solidFill>
                <a:schemeClr val="dk1"/>
              </a:solidFill>
              <a:latin typeface="Calibri"/>
              <a:ea typeface="Calibri"/>
              <a:cs typeface="Calibri"/>
              <a:sym typeface="Calibri"/>
            </a:endParaRPr>
          </a:p>
        </p:txBody>
      </p:sp>
      <p:sp>
        <p:nvSpPr>
          <p:cNvPr id="182" name="Google Shape;182;p25"/>
          <p:cNvSpPr/>
          <p:nvPr/>
        </p:nvSpPr>
        <p:spPr>
          <a:xfrm>
            <a:off x="2401823" y="1298447"/>
            <a:ext cx="2234183" cy="198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25"/>
          <p:cNvSpPr/>
          <p:nvPr/>
        </p:nvSpPr>
        <p:spPr>
          <a:xfrm>
            <a:off x="947927" y="4376927"/>
            <a:ext cx="5117592" cy="11765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8"/>
          <p:cNvSpPr txBox="1"/>
          <p:nvPr/>
        </p:nvSpPr>
        <p:spPr>
          <a:xfrm>
            <a:off x="923340" y="1200150"/>
            <a:ext cx="5250180" cy="1226185"/>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i="0" lang="en-US" sz="1400" u="none" cap="none" strike="noStrike">
                <a:solidFill>
                  <a:srgbClr val="221F1F"/>
                </a:solidFill>
                <a:latin typeface="Palatino Linotype"/>
                <a:ea typeface="Palatino Linotype"/>
                <a:cs typeface="Palatino Linotype"/>
                <a:sym typeface="Palatino Linotype"/>
              </a:rPr>
              <a:t>GİRİş</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819"/>
              </a:spcBef>
              <a:spcAft>
                <a:spcPts val="0"/>
              </a:spcAft>
              <a:buNone/>
            </a:pPr>
            <a:r>
              <a:rPr b="0" i="0" lang="en-US" sz="1200" u="none" cap="none" strike="noStrike">
                <a:solidFill>
                  <a:srgbClr val="221F1F"/>
                </a:solidFill>
                <a:latin typeface="Calibri"/>
                <a:ea typeface="Calibri"/>
                <a:cs typeface="Calibri"/>
                <a:sym typeface="Calibri"/>
              </a:rPr>
              <a:t>Senkron, kelime olarak eşit zamanlı anlamına gelmektedir. Bu kelime ilk kez  elektrik makineleri üzerinde araştırmalar yapan fizikçi Steinmetz tarafından kullanıl-  mıştır. Senkron makineler grubuna, alternatörler (jeneratörler), senkron motorlar  ve senkron konvertörler girer. Senkron motor ile alternatör arasında yapı bakımından bir fark yoktur.</a:t>
            </a:r>
            <a:endParaRPr b="0" i="0" sz="1200" u="none" cap="none" strike="noStrike">
              <a:solidFill>
                <a:schemeClr val="dk1"/>
              </a:solidFill>
              <a:latin typeface="Calibri"/>
              <a:ea typeface="Calibri"/>
              <a:cs typeface="Calibri"/>
              <a:sym typeface="Calibri"/>
            </a:endParaRPr>
          </a:p>
        </p:txBody>
      </p:sp>
      <p:sp>
        <p:nvSpPr>
          <p:cNvPr id="51" name="Google Shape;51;p8"/>
          <p:cNvSpPr txBox="1"/>
          <p:nvPr/>
        </p:nvSpPr>
        <p:spPr>
          <a:xfrm>
            <a:off x="2426589" y="5678169"/>
            <a:ext cx="2239010"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i="0" lang="en-US" sz="1000" u="none" cap="none" strike="noStrike">
                <a:solidFill>
                  <a:srgbClr val="57585B"/>
                </a:solidFill>
                <a:latin typeface="Palatino Linotype"/>
                <a:ea typeface="Palatino Linotype"/>
                <a:cs typeface="Palatino Linotype"/>
                <a:sym typeface="Palatino Linotype"/>
              </a:rPr>
              <a:t>şekil 7.1 Bir alternatörün kesit görünüşü</a:t>
            </a:r>
            <a:endParaRPr b="0" i="0" sz="1000" u="none" cap="none" strike="noStrike">
              <a:solidFill>
                <a:schemeClr val="dk1"/>
              </a:solidFill>
              <a:latin typeface="Palatino Linotype"/>
              <a:ea typeface="Palatino Linotype"/>
              <a:cs typeface="Palatino Linotype"/>
              <a:sym typeface="Palatino Linotype"/>
            </a:endParaRPr>
          </a:p>
        </p:txBody>
      </p:sp>
      <p:sp>
        <p:nvSpPr>
          <p:cNvPr id="52" name="Google Shape;52;p8"/>
          <p:cNvSpPr txBox="1"/>
          <p:nvPr/>
        </p:nvSpPr>
        <p:spPr>
          <a:xfrm>
            <a:off x="923340" y="7446644"/>
            <a:ext cx="5253355" cy="1035050"/>
          </a:xfrm>
          <a:prstGeom prst="rect">
            <a:avLst/>
          </a:prstGeom>
          <a:noFill/>
          <a:ln>
            <a:noFill/>
          </a:ln>
        </p:spPr>
        <p:txBody>
          <a:bodyPr anchorCtr="0" anchor="t" bIns="0" lIns="0" spcFirstLastPara="1" rIns="0" wrap="square" tIns="0">
            <a:noAutofit/>
          </a:bodyPr>
          <a:lstStyle/>
          <a:p>
            <a:pPr indent="0" lvl="0" marL="1028064" marR="0" rtl="0" algn="l">
              <a:lnSpc>
                <a:spcPct val="100000"/>
              </a:lnSpc>
              <a:spcBef>
                <a:spcPts val="0"/>
              </a:spcBef>
              <a:spcAft>
                <a:spcPts val="0"/>
              </a:spcAft>
              <a:buNone/>
            </a:pPr>
            <a:r>
              <a:rPr b="1" i="0" lang="en-US" sz="1000" u="none" cap="none" strike="noStrike">
                <a:solidFill>
                  <a:srgbClr val="57585B"/>
                </a:solidFill>
                <a:latin typeface="Palatino Linotype"/>
                <a:ea typeface="Palatino Linotype"/>
                <a:cs typeface="Palatino Linotype"/>
                <a:sym typeface="Palatino Linotype"/>
              </a:rPr>
              <a:t>şekil 7.2 Senkron motor ile alternatörün (jeneratörün) farkı</a:t>
            </a:r>
            <a:endParaRPr b="0" i="0" sz="1000" u="none" cap="none" strike="noStrike">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b="0" i="0" sz="1000" u="none" cap="none" strike="noStrike">
              <a:solidFill>
                <a:schemeClr val="dk1"/>
              </a:solidFill>
              <a:latin typeface="Times New Roman"/>
              <a:ea typeface="Times New Roman"/>
              <a:cs typeface="Times New Roman"/>
              <a:sym typeface="Times New Roman"/>
            </a:endParaRPr>
          </a:p>
          <a:p>
            <a:pPr indent="359410" lvl="0" marL="12700" marR="5080" rtl="0" algn="just">
              <a:lnSpc>
                <a:spcPct val="97300"/>
              </a:lnSpc>
              <a:spcBef>
                <a:spcPts val="0"/>
              </a:spcBef>
              <a:spcAft>
                <a:spcPts val="0"/>
              </a:spcAft>
              <a:buNone/>
            </a:pPr>
            <a:r>
              <a:rPr b="0" i="0" lang="en-US" sz="1200" u="none" cap="none" strike="noStrike">
                <a:solidFill>
                  <a:srgbClr val="221F1F"/>
                </a:solidFill>
                <a:latin typeface="Calibri"/>
                <a:ea typeface="Calibri"/>
                <a:cs typeface="Calibri"/>
                <a:sym typeface="Calibri"/>
              </a:rPr>
              <a:t>Rotor devri ile stator devri eşit olan makinelerdir. Senkron makineye mekanik enerji verilip elektrik enerjisi alınırsa alternatör; elektrik enerjisi verilip mekanik  enerji alınırsa senkron motor olur. </a:t>
            </a:r>
            <a:r>
              <a:rPr b="0" i="0" lang="en-US" sz="1200" u="none" cap="none" strike="noStrike">
                <a:solidFill>
                  <a:srgbClr val="FF0000"/>
                </a:solidFill>
                <a:latin typeface="Calibri"/>
                <a:ea typeface="Calibri"/>
                <a:cs typeface="Calibri"/>
                <a:sym typeface="Calibri"/>
              </a:rPr>
              <a:t>Bir başka tanımlamayla senkron makine; stator  sargılarında alternatif akım, rotor sargılarında ise doğru akım bulunan ve rotor hızı</a:t>
            </a:r>
            <a:endParaRPr b="0" i="0" sz="1200" u="none" cap="none" strike="noStrike">
              <a:solidFill>
                <a:srgbClr val="FF0000"/>
              </a:solidFill>
              <a:latin typeface="Calibri"/>
              <a:ea typeface="Calibri"/>
              <a:cs typeface="Calibri"/>
              <a:sym typeface="Calibri"/>
            </a:endParaRPr>
          </a:p>
        </p:txBody>
      </p:sp>
      <p:sp>
        <p:nvSpPr>
          <p:cNvPr id="53" name="Google Shape;53;p8"/>
          <p:cNvSpPr/>
          <p:nvPr/>
        </p:nvSpPr>
        <p:spPr>
          <a:xfrm>
            <a:off x="1267967" y="2496311"/>
            <a:ext cx="4377183" cy="303504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8"/>
          <p:cNvSpPr/>
          <p:nvPr/>
        </p:nvSpPr>
        <p:spPr>
          <a:xfrm>
            <a:off x="1331975" y="6001511"/>
            <a:ext cx="4428744" cy="14264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 name="Shape 187"/>
        <p:cNvGrpSpPr/>
        <p:nvPr/>
      </p:nvGrpSpPr>
      <p:grpSpPr>
        <a:xfrm>
          <a:off x="0" y="0"/>
          <a:ext cx="0" cy="0"/>
          <a:chOff x="0" y="0"/>
          <a:chExt cx="0" cy="0"/>
        </a:xfrm>
      </p:grpSpPr>
      <p:sp>
        <p:nvSpPr>
          <p:cNvPr id="188" name="Google Shape;188;p26"/>
          <p:cNvSpPr txBox="1"/>
          <p:nvPr/>
        </p:nvSpPr>
        <p:spPr>
          <a:xfrm>
            <a:off x="895908" y="1196593"/>
            <a:ext cx="5253355" cy="4366895"/>
          </a:xfrm>
          <a:prstGeom prst="rect">
            <a:avLst/>
          </a:prstGeom>
          <a:noFill/>
          <a:ln>
            <a:noFill/>
          </a:ln>
        </p:spPr>
        <p:txBody>
          <a:bodyPr anchorCtr="0" anchor="t" bIns="0" lIns="0" spcFirstLastPara="1" rIns="0" wrap="square" tIns="0">
            <a:noAutofit/>
          </a:bodyPr>
          <a:lstStyle/>
          <a:p>
            <a:pPr indent="0" lvl="0" marL="375285" marR="0" rtl="0" algn="l">
              <a:lnSpc>
                <a:spcPct val="100000"/>
              </a:lnSpc>
              <a:spcBef>
                <a:spcPts val="0"/>
              </a:spcBef>
              <a:spcAft>
                <a:spcPts val="0"/>
              </a:spcAft>
              <a:buNone/>
            </a:pPr>
            <a:r>
              <a:rPr b="1" lang="en-US" sz="1500">
                <a:solidFill>
                  <a:srgbClr val="EC1C23"/>
                </a:solidFill>
                <a:latin typeface="Palatino Linotype"/>
                <a:ea typeface="Palatino Linotype"/>
                <a:cs typeface="Palatino Linotype"/>
                <a:sym typeface="Palatino Linotype"/>
              </a:rPr>
              <a:t>7.3.  ALTERNATÖRLERİN  UYARTILMASI</a:t>
            </a:r>
            <a:endParaRPr sz="1500">
              <a:solidFill>
                <a:schemeClr val="dk1"/>
              </a:solidFill>
              <a:latin typeface="Palatino Linotype"/>
              <a:ea typeface="Palatino Linotype"/>
              <a:cs typeface="Palatino Linotype"/>
              <a:sym typeface="Palatino Linotype"/>
            </a:endParaRPr>
          </a:p>
          <a:p>
            <a:pPr indent="359410" lvl="0" marL="12700" marR="5080" rtl="0" algn="just">
              <a:lnSpc>
                <a:spcPct val="97400"/>
              </a:lnSpc>
              <a:spcBef>
                <a:spcPts val="795"/>
              </a:spcBef>
              <a:spcAft>
                <a:spcPts val="0"/>
              </a:spcAft>
              <a:buNone/>
            </a:pPr>
            <a:r>
              <a:rPr lang="en-US" sz="1200">
                <a:solidFill>
                  <a:srgbClr val="221F1F"/>
                </a:solidFill>
                <a:latin typeface="Calibri"/>
                <a:ea typeface="Calibri"/>
                <a:cs typeface="Calibri"/>
                <a:sym typeface="Calibri"/>
              </a:rPr>
              <a:t>şebekeleri besleyen alternatörlerin yükleri günün her saatinde aynı değildir.  Oysa alternatörlerin yüklü çalışma durumlarında (özellikle indüktif yükte) uç geri-  limlerinde düşmeler olurken üzerindeki yükü kalkan (boş çalışan) alternatörün uç  geriliminde yükselmeler olur. Ancak elektrik şebekelerinde yüke göre değişken bir  gerilim değil sabit bir gerilim arzu edilir. Bu da değişik yük durumlarına göre alter-  natörlerin uç gerilimlerini ayarlamakla sağlanır. Bilindiği gibi alternatörlerde  gerilim;</a:t>
            </a:r>
            <a:endParaRPr sz="1200">
              <a:solidFill>
                <a:schemeClr val="dk1"/>
              </a:solidFill>
              <a:latin typeface="Calibri"/>
              <a:ea typeface="Calibri"/>
              <a:cs typeface="Calibri"/>
              <a:sym typeface="Calibri"/>
            </a:endParaRPr>
          </a:p>
          <a:p>
            <a:pPr indent="-109854" lvl="0" marL="518794"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Devir sayısı</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Kutuplardaki manyetik akı gibi değişkenlere bağlıdır.</a:t>
            </a:r>
            <a:endParaRPr sz="1200">
              <a:solidFill>
                <a:schemeClr val="dk1"/>
              </a:solidFill>
              <a:latin typeface="Calibri"/>
              <a:ea typeface="Calibri"/>
              <a:cs typeface="Calibri"/>
              <a:sym typeface="Calibri"/>
            </a:endParaRPr>
          </a:p>
          <a:p>
            <a:pPr indent="359410" lvl="0" marL="12700" marR="5715" rtl="0" algn="just">
              <a:lnSpc>
                <a:spcPct val="97600"/>
              </a:lnSpc>
              <a:spcBef>
                <a:spcPts val="585"/>
              </a:spcBef>
              <a:spcAft>
                <a:spcPts val="0"/>
              </a:spcAft>
              <a:buNone/>
            </a:pPr>
            <a:r>
              <a:rPr lang="en-US" sz="1200">
                <a:solidFill>
                  <a:srgbClr val="221F1F"/>
                </a:solidFill>
                <a:latin typeface="Calibri"/>
                <a:ea typeface="Calibri"/>
                <a:cs typeface="Calibri"/>
                <a:sym typeface="Calibri"/>
              </a:rPr>
              <a:t>Devir sayısının değişmesi aynı zamanda (F=P.n/120) frekansı da değiştirece-  ğinden gerilim ayarı için kutuplardaki manyetik akının ) değiştirilmesi gerekir. Bu-  nuniçin de uyartım akımını değiştirmek yeterlidir.</a:t>
            </a:r>
            <a:endParaRPr sz="1200">
              <a:solidFill>
                <a:schemeClr val="dk1"/>
              </a:solidFill>
              <a:latin typeface="Calibri"/>
              <a:ea typeface="Calibri"/>
              <a:cs typeface="Calibri"/>
              <a:sym typeface="Calibri"/>
            </a:endParaRPr>
          </a:p>
          <a:p>
            <a:pPr indent="0" lvl="0" marL="372110" marR="1420495" rtl="0" algn="l">
              <a:lnSpc>
                <a:spcPct val="144200"/>
              </a:lnSpc>
              <a:spcBef>
                <a:spcPts val="215"/>
              </a:spcBef>
              <a:spcAft>
                <a:spcPts val="0"/>
              </a:spcAft>
              <a:buNone/>
            </a:pPr>
            <a:r>
              <a:rPr b="1" i="1" lang="en-US" sz="1300">
                <a:solidFill>
                  <a:srgbClr val="EC1C23"/>
                </a:solidFill>
                <a:latin typeface="Palatino Linotype"/>
                <a:ea typeface="Palatino Linotype"/>
                <a:cs typeface="Palatino Linotype"/>
                <a:sym typeface="Palatino Linotype"/>
              </a:rPr>
              <a:t>Alternatörün uyartımı doğru akımla yapılır.  </a:t>
            </a:r>
            <a:r>
              <a:rPr lang="en-US" sz="1200">
                <a:solidFill>
                  <a:srgbClr val="221F1F"/>
                </a:solidFill>
                <a:latin typeface="Calibri"/>
                <a:ea typeface="Calibri"/>
                <a:cs typeface="Calibri"/>
                <a:sym typeface="Calibri"/>
              </a:rPr>
              <a:t>Alternatörlerin uyartım akımı başlıca üç şekilde sağlanır:  Serbest uyartım, özel uyartım, kendi kendine  uyartım.</a:t>
            </a:r>
            <a:endParaRPr sz="1200">
              <a:solidFill>
                <a:schemeClr val="dk1"/>
              </a:solidFill>
              <a:latin typeface="Calibri"/>
              <a:ea typeface="Calibri"/>
              <a:cs typeface="Calibri"/>
              <a:sym typeface="Calibri"/>
            </a:endParaRPr>
          </a:p>
          <a:p>
            <a:pPr indent="0" lvl="0" marL="12700" marR="0" rtl="0" algn="just">
              <a:lnSpc>
                <a:spcPct val="100000"/>
              </a:lnSpc>
              <a:spcBef>
                <a:spcPts val="550"/>
              </a:spcBef>
              <a:spcAft>
                <a:spcPts val="0"/>
              </a:spcAft>
              <a:buNone/>
            </a:pPr>
            <a:r>
              <a:rPr i="1" lang="en-US" sz="1200">
                <a:solidFill>
                  <a:srgbClr val="D2222A"/>
                </a:solidFill>
                <a:latin typeface="Calibri"/>
                <a:ea typeface="Calibri"/>
                <a:cs typeface="Calibri"/>
                <a:sym typeface="Calibri"/>
              </a:rPr>
              <a:t>Serbest uyartım:</a:t>
            </a:r>
            <a:endParaRPr sz="1200">
              <a:solidFill>
                <a:schemeClr val="dk1"/>
              </a:solidFill>
              <a:latin typeface="Calibri"/>
              <a:ea typeface="Calibri"/>
              <a:cs typeface="Calibri"/>
              <a:sym typeface="Calibri"/>
            </a:endParaRPr>
          </a:p>
          <a:p>
            <a:pPr indent="0" lvl="0" marL="12700" marR="5080" rtl="0" algn="just">
              <a:lnSpc>
                <a:spcPct val="97800"/>
              </a:lnSpc>
              <a:spcBef>
                <a:spcPts val="775"/>
              </a:spcBef>
              <a:spcAft>
                <a:spcPts val="0"/>
              </a:spcAft>
              <a:buNone/>
            </a:pPr>
            <a:r>
              <a:rPr lang="en-US" sz="1200">
                <a:solidFill>
                  <a:srgbClr val="221F1F"/>
                </a:solidFill>
                <a:latin typeface="Calibri"/>
                <a:ea typeface="Calibri"/>
                <a:cs typeface="Calibri"/>
                <a:sym typeface="Calibri"/>
              </a:rPr>
              <a:t>Uyartım makinesi, ana makineden tamamen ayrıdır. Arada yalnız elektrikî bir bağ-  lantıvardır.Serbestuyartımdaenerjibirakümülatörbataryasındanveyadoğruakım  dinamosundansağlanır. Buenerjiyle santralde bulunan diğer makinelerde uyartıla-  bilir.</a:t>
            </a:r>
            <a:endParaRPr sz="1200">
              <a:solidFill>
                <a:schemeClr val="dk1"/>
              </a:solidFill>
              <a:latin typeface="Calibri"/>
              <a:ea typeface="Calibri"/>
              <a:cs typeface="Calibri"/>
              <a:sym typeface="Calibri"/>
            </a:endParaRPr>
          </a:p>
        </p:txBody>
      </p:sp>
      <p:sp>
        <p:nvSpPr>
          <p:cNvPr id="189" name="Google Shape;189;p26"/>
          <p:cNvSpPr txBox="1"/>
          <p:nvPr/>
        </p:nvSpPr>
        <p:spPr>
          <a:xfrm>
            <a:off x="895908" y="6574662"/>
            <a:ext cx="5253355" cy="1781810"/>
          </a:xfrm>
          <a:prstGeom prst="rect">
            <a:avLst/>
          </a:prstGeom>
          <a:noFill/>
          <a:ln>
            <a:noFill/>
          </a:ln>
        </p:spPr>
        <p:txBody>
          <a:bodyPr anchorCtr="0" anchor="t" bIns="0" lIns="0" spcFirstLastPara="1" rIns="0" wrap="square" tIns="0">
            <a:noAutofit/>
          </a:bodyPr>
          <a:lstStyle/>
          <a:p>
            <a:pPr indent="0" lvl="0" marL="190309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7.17. Serbest uyartım</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Özel uyartım:</a:t>
            </a:r>
            <a:endParaRPr sz="1200">
              <a:solidFill>
                <a:schemeClr val="dk1"/>
              </a:solidFill>
              <a:latin typeface="Calibri"/>
              <a:ea typeface="Calibri"/>
              <a:cs typeface="Calibri"/>
              <a:sym typeface="Calibri"/>
            </a:endParaRPr>
          </a:p>
          <a:p>
            <a:pPr indent="0" lvl="0" marL="12700" marR="5080" rtl="0" algn="just">
              <a:lnSpc>
                <a:spcPct val="97500"/>
              </a:lnSpc>
              <a:spcBef>
                <a:spcPts val="825"/>
              </a:spcBef>
              <a:spcAft>
                <a:spcPts val="0"/>
              </a:spcAft>
              <a:buNone/>
            </a:pPr>
            <a:r>
              <a:rPr lang="en-US" sz="1200">
                <a:solidFill>
                  <a:srgbClr val="221F1F"/>
                </a:solidFill>
                <a:latin typeface="Calibri"/>
                <a:ea typeface="Calibri"/>
                <a:cs typeface="Calibri"/>
                <a:sym typeface="Calibri"/>
              </a:rPr>
              <a:t>Bu sistemde senkron makinenin miline bir uyartım dinamosu yerleştirilmiştir. Böyle-  ce gerekli uyartım akımı sağlanır. Uyartım akımı sağlayan dinamonun gücü, senkron  makinenin gücünün en çok % 5 i kadardır. örneğin 250 kvA lık bir alternatör için 10-  12,5 kW uyartım dinamosu yeterlidir. Bazı alternatörlerde iyi bir gerilim ayarı ve  kararlı çalışma için çift dinamo kullanılır.</a:t>
            </a:r>
            <a:endParaRPr sz="1200">
              <a:solidFill>
                <a:schemeClr val="dk1"/>
              </a:solidFill>
              <a:latin typeface="Calibri"/>
              <a:ea typeface="Calibri"/>
              <a:cs typeface="Calibri"/>
              <a:sym typeface="Calibri"/>
            </a:endParaRPr>
          </a:p>
          <a:p>
            <a:pPr indent="0" lvl="0" marL="469900" marR="0" rtl="0" algn="l">
              <a:lnSpc>
                <a:spcPct val="100000"/>
              </a:lnSpc>
              <a:spcBef>
                <a:spcPts val="790"/>
              </a:spcBef>
              <a:spcAft>
                <a:spcPts val="0"/>
              </a:spcAft>
              <a:buNone/>
            </a:pPr>
            <a:r>
              <a:rPr lang="en-US" sz="1200">
                <a:solidFill>
                  <a:srgbClr val="221F1F"/>
                </a:solidFill>
                <a:latin typeface="Calibri"/>
                <a:ea typeface="Calibri"/>
                <a:cs typeface="Calibri"/>
                <a:sym typeface="Calibri"/>
              </a:rPr>
              <a:t>Bunlardan ikincisi, uyartım dinamosunun kutuplarını uyarmak   içindir.</a:t>
            </a:r>
            <a:endParaRPr sz="1200">
              <a:solidFill>
                <a:schemeClr val="dk1"/>
              </a:solidFill>
              <a:latin typeface="Calibri"/>
              <a:ea typeface="Calibri"/>
              <a:cs typeface="Calibri"/>
              <a:sym typeface="Calibri"/>
            </a:endParaRPr>
          </a:p>
        </p:txBody>
      </p:sp>
      <p:sp>
        <p:nvSpPr>
          <p:cNvPr id="190" name="Google Shape;190;p26"/>
          <p:cNvSpPr/>
          <p:nvPr/>
        </p:nvSpPr>
        <p:spPr>
          <a:xfrm>
            <a:off x="4343400" y="3285743"/>
            <a:ext cx="94487" cy="1615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6"/>
          <p:cNvSpPr/>
          <p:nvPr/>
        </p:nvSpPr>
        <p:spPr>
          <a:xfrm>
            <a:off x="1758695" y="5666231"/>
            <a:ext cx="3520439" cy="6400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 name="Shape 195"/>
        <p:cNvGrpSpPr/>
        <p:nvPr/>
      </p:nvGrpSpPr>
      <p:grpSpPr>
        <a:xfrm>
          <a:off x="0" y="0"/>
          <a:ext cx="0" cy="0"/>
          <a:chOff x="0" y="0"/>
          <a:chExt cx="0" cy="0"/>
        </a:xfrm>
      </p:grpSpPr>
      <p:sp>
        <p:nvSpPr>
          <p:cNvPr id="196" name="Google Shape;196;p27"/>
          <p:cNvSpPr txBox="1"/>
          <p:nvPr/>
        </p:nvSpPr>
        <p:spPr>
          <a:xfrm>
            <a:off x="898956" y="2248026"/>
            <a:ext cx="5248910" cy="1678305"/>
          </a:xfrm>
          <a:prstGeom prst="rect">
            <a:avLst/>
          </a:prstGeom>
          <a:noFill/>
          <a:ln>
            <a:noFill/>
          </a:ln>
        </p:spPr>
        <p:txBody>
          <a:bodyPr anchorCtr="0" anchor="t" bIns="0" lIns="0" spcFirstLastPara="1" rIns="0" wrap="square" tIns="0">
            <a:noAutofit/>
          </a:bodyPr>
          <a:lstStyle/>
          <a:p>
            <a:pPr indent="0" lvl="0" marL="2025014"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7.18. Özel uyartım</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2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Kendi kendine uyartım</a:t>
            </a:r>
            <a:endParaRPr sz="1200">
              <a:solidFill>
                <a:schemeClr val="dk1"/>
              </a:solidFill>
              <a:latin typeface="Calibri"/>
              <a:ea typeface="Calibri"/>
              <a:cs typeface="Calibri"/>
              <a:sym typeface="Calibri"/>
            </a:endParaRPr>
          </a:p>
          <a:p>
            <a:pPr indent="0" lvl="0" marL="600710" marR="5080" rtl="0" algn="just">
              <a:lnSpc>
                <a:spcPct val="97600"/>
              </a:lnSpc>
              <a:spcBef>
                <a:spcPts val="825"/>
              </a:spcBef>
              <a:spcAft>
                <a:spcPts val="0"/>
              </a:spcAft>
              <a:buNone/>
            </a:pPr>
            <a:r>
              <a:rPr lang="en-US" sz="1200">
                <a:solidFill>
                  <a:srgbClr val="221F1F"/>
                </a:solidFill>
                <a:latin typeface="Calibri"/>
                <a:ea typeface="Calibri"/>
                <a:cs typeface="Calibri"/>
                <a:sym typeface="Calibri"/>
              </a:rPr>
              <a:t>Son zamanlarda senkron makinelerde kendi kendine uyartım çok kullanıl-  maya başlanmıştır. Bunlarda aynen kendi kendine uyartımlı dinamolarda  olduğu gibi alternatörün artık manyetik alanından yararlanılır. Alternatö-  rün ürettiği alternatif gerilim, doğrultmaçlar aracılığı ile doğrultulur ve ku-  tuplar uyartılır.</a:t>
            </a:r>
            <a:endParaRPr sz="1200">
              <a:solidFill>
                <a:schemeClr val="dk1"/>
              </a:solidFill>
              <a:latin typeface="Calibri"/>
              <a:ea typeface="Calibri"/>
              <a:cs typeface="Calibri"/>
              <a:sym typeface="Calibri"/>
            </a:endParaRPr>
          </a:p>
        </p:txBody>
      </p:sp>
      <p:sp>
        <p:nvSpPr>
          <p:cNvPr id="197" name="Google Shape;197;p27"/>
          <p:cNvSpPr txBox="1"/>
          <p:nvPr/>
        </p:nvSpPr>
        <p:spPr>
          <a:xfrm>
            <a:off x="898956" y="5751321"/>
            <a:ext cx="5250180" cy="2854960"/>
          </a:xfrm>
          <a:prstGeom prst="rect">
            <a:avLst/>
          </a:prstGeom>
          <a:noFill/>
          <a:ln>
            <a:noFill/>
          </a:ln>
        </p:spPr>
        <p:txBody>
          <a:bodyPr anchorCtr="0" anchor="t" bIns="0" lIns="0" spcFirstLastPara="1" rIns="0" wrap="square" tIns="0">
            <a:noAutofit/>
          </a:bodyPr>
          <a:lstStyle/>
          <a:p>
            <a:pPr indent="0" lvl="0" marL="134810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7.19 Alternatörün uyartım bağlantı şeması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2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715" rtl="0" algn="just">
              <a:lnSpc>
                <a:spcPct val="97600"/>
              </a:lnSpc>
              <a:spcBef>
                <a:spcPts val="0"/>
              </a:spcBef>
              <a:spcAft>
                <a:spcPts val="0"/>
              </a:spcAft>
              <a:buNone/>
            </a:pPr>
            <a:r>
              <a:rPr lang="en-US" sz="1200">
                <a:solidFill>
                  <a:srgbClr val="221F1F"/>
                </a:solidFill>
                <a:latin typeface="Calibri"/>
                <a:ea typeface="Calibri"/>
                <a:cs typeface="Calibri"/>
                <a:sym typeface="Calibri"/>
              </a:rPr>
              <a:t>Uyartım dinamosunun alternatör miline akuple edilmiş olmasının başlıca ne-  deni, gerekli uyarma gücünün sürekli el altında bulunması içindir. örneğin; şebeke-  deki bir kısa devrede alternatör çıkış gerilimi kuvvetle düşer. Gerilimin normal de-  ğerine çıkarılması için dinamo tarafından alternatörün kutuplarına büyük bir doğru  akım gücününverilmesi gerekir.</a:t>
            </a:r>
            <a:endParaRPr sz="1200">
              <a:solidFill>
                <a:schemeClr val="dk1"/>
              </a:solidFill>
              <a:latin typeface="Calibri"/>
              <a:ea typeface="Calibri"/>
              <a:cs typeface="Calibri"/>
              <a:sym typeface="Calibri"/>
            </a:endParaRPr>
          </a:p>
          <a:p>
            <a:pPr indent="359410" lvl="0" marL="12700" marR="5080" rtl="0" algn="just">
              <a:lnSpc>
                <a:spcPct val="97800"/>
              </a:lnSpc>
              <a:spcBef>
                <a:spcPts val="530"/>
              </a:spcBef>
              <a:spcAft>
                <a:spcPts val="0"/>
              </a:spcAft>
              <a:buNone/>
            </a:pPr>
            <a:r>
              <a:rPr lang="en-US" sz="1200">
                <a:solidFill>
                  <a:srgbClr val="221F1F"/>
                </a:solidFill>
                <a:latin typeface="Calibri"/>
                <a:ea typeface="Calibri"/>
                <a:cs typeface="Calibri"/>
                <a:sym typeface="Calibri"/>
              </a:rPr>
              <a:t>şekil 7.19.c.’deki bağlantıda (B) reostası uyartım dinamosunun akımını ve di-  namo çıkış gerilimini ayarlarken (A) reostası alternatörün uyartım akımını ayarla-  maktadır. Sonuçta her iki reosta alternatörün uyartımı için gerekli doğru gerilimi ve  alternatör çıkışını ayarlar.</a:t>
            </a:r>
            <a:endParaRPr sz="1200">
              <a:solidFill>
                <a:schemeClr val="dk1"/>
              </a:solidFill>
              <a:latin typeface="Calibri"/>
              <a:ea typeface="Calibri"/>
              <a:cs typeface="Calibri"/>
              <a:sym typeface="Calibri"/>
            </a:endParaRPr>
          </a:p>
          <a:p>
            <a:pPr indent="0" lvl="0" marL="372110" marR="0" rtl="0" algn="l">
              <a:lnSpc>
                <a:spcPct val="100000"/>
              </a:lnSpc>
              <a:spcBef>
                <a:spcPts val="940"/>
              </a:spcBef>
              <a:spcAft>
                <a:spcPts val="0"/>
              </a:spcAft>
              <a:buNone/>
            </a:pPr>
            <a:r>
              <a:rPr b="1" lang="en-US" sz="1600">
                <a:solidFill>
                  <a:srgbClr val="EC1C23"/>
                </a:solidFill>
                <a:latin typeface="Palatino Linotype"/>
                <a:ea typeface="Palatino Linotype"/>
                <a:cs typeface="Palatino Linotype"/>
                <a:sym typeface="Palatino Linotype"/>
              </a:rPr>
              <a:t>7.3.1. Devir Regülatörleri</a:t>
            </a:r>
            <a:endParaRPr sz="1600">
              <a:solidFill>
                <a:schemeClr val="dk1"/>
              </a:solidFill>
              <a:latin typeface="Palatino Linotype"/>
              <a:ea typeface="Palatino Linotype"/>
              <a:cs typeface="Palatino Linotype"/>
              <a:sym typeface="Palatino Linotype"/>
            </a:endParaRPr>
          </a:p>
          <a:p>
            <a:pPr indent="0" lvl="0" marL="372110" marR="0" rtl="0" algn="l">
              <a:lnSpc>
                <a:spcPct val="117916"/>
              </a:lnSpc>
              <a:spcBef>
                <a:spcPts val="1050"/>
              </a:spcBef>
              <a:spcAft>
                <a:spcPts val="0"/>
              </a:spcAft>
              <a:buNone/>
            </a:pPr>
            <a:r>
              <a:rPr lang="en-US" sz="1200">
                <a:solidFill>
                  <a:srgbClr val="221F1F"/>
                </a:solidFill>
                <a:latin typeface="Calibri"/>
                <a:ea typeface="Calibri"/>
                <a:cs typeface="Calibri"/>
                <a:sym typeface="Calibri"/>
              </a:rPr>
              <a:t>Aktif  yük  değişmeleri  alternatörün  devir  sayısının  değişmesine  neden  olur.</a:t>
            </a:r>
            <a:endParaRPr sz="1200">
              <a:solidFill>
                <a:schemeClr val="dk1"/>
              </a:solidFill>
              <a:latin typeface="Calibri"/>
              <a:ea typeface="Calibri"/>
              <a:cs typeface="Calibri"/>
              <a:sym typeface="Calibri"/>
            </a:endParaRPr>
          </a:p>
          <a:p>
            <a:pPr indent="0" lvl="0" marL="12700" marR="0" rtl="0" algn="l">
              <a:lnSpc>
                <a:spcPct val="117916"/>
              </a:lnSpc>
              <a:spcBef>
                <a:spcPts val="0"/>
              </a:spcBef>
              <a:spcAft>
                <a:spcPts val="0"/>
              </a:spcAft>
              <a:buNone/>
            </a:pPr>
            <a:r>
              <a:rPr lang="en-US" sz="1200">
                <a:solidFill>
                  <a:srgbClr val="221F1F"/>
                </a:solidFill>
                <a:latin typeface="Calibri"/>
                <a:ea typeface="Calibri"/>
                <a:cs typeface="Calibri"/>
                <a:sym typeface="Calibri"/>
              </a:rPr>
              <a:t>Ancak devir sayısı, devir regülatörleri yardımı ile kararlı bir şekilde tutularak gerili-</a:t>
            </a:r>
            <a:endParaRPr sz="1200">
              <a:solidFill>
                <a:schemeClr val="dk1"/>
              </a:solidFill>
              <a:latin typeface="Calibri"/>
              <a:ea typeface="Calibri"/>
              <a:cs typeface="Calibri"/>
              <a:sym typeface="Calibri"/>
            </a:endParaRPr>
          </a:p>
        </p:txBody>
      </p:sp>
      <p:sp>
        <p:nvSpPr>
          <p:cNvPr id="198" name="Google Shape;198;p27"/>
          <p:cNvSpPr/>
          <p:nvPr/>
        </p:nvSpPr>
        <p:spPr>
          <a:xfrm>
            <a:off x="1310639" y="1298447"/>
            <a:ext cx="4422648" cy="7254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7"/>
          <p:cNvSpPr/>
          <p:nvPr/>
        </p:nvSpPr>
        <p:spPr>
          <a:xfrm>
            <a:off x="2170176" y="3995927"/>
            <a:ext cx="2703576" cy="15697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3" name="Shape 203"/>
        <p:cNvGrpSpPr/>
        <p:nvPr/>
      </p:nvGrpSpPr>
      <p:grpSpPr>
        <a:xfrm>
          <a:off x="0" y="0"/>
          <a:ext cx="0" cy="0"/>
          <a:chOff x="0" y="0"/>
          <a:chExt cx="0" cy="0"/>
        </a:xfrm>
      </p:grpSpPr>
      <p:sp>
        <p:nvSpPr>
          <p:cNvPr id="204" name="Google Shape;204;p28"/>
          <p:cNvSpPr txBox="1"/>
          <p:nvPr/>
        </p:nvSpPr>
        <p:spPr>
          <a:xfrm>
            <a:off x="895908" y="1223517"/>
            <a:ext cx="5253355" cy="7392034"/>
          </a:xfrm>
          <a:prstGeom prst="rect">
            <a:avLst/>
          </a:prstGeom>
          <a:noFill/>
          <a:ln>
            <a:noFill/>
          </a:ln>
        </p:spPr>
        <p:txBody>
          <a:bodyPr anchorCtr="0" anchor="t" bIns="0" lIns="0" spcFirstLastPara="1" rIns="0" wrap="square" tIns="0">
            <a:noAutofit/>
          </a:bodyPr>
          <a:lstStyle/>
          <a:p>
            <a:pPr indent="0" lvl="0" marL="12700" marR="142240" rtl="0" algn="l">
              <a:lnSpc>
                <a:spcPct val="116666"/>
              </a:lnSpc>
              <a:spcBef>
                <a:spcPts val="0"/>
              </a:spcBef>
              <a:spcAft>
                <a:spcPts val="0"/>
              </a:spcAft>
              <a:buNone/>
            </a:pPr>
            <a:r>
              <a:rPr lang="en-US" sz="1200">
                <a:solidFill>
                  <a:srgbClr val="221F1F"/>
                </a:solidFill>
                <a:latin typeface="Calibri"/>
                <a:ea typeface="Calibri"/>
                <a:cs typeface="Calibri"/>
                <a:sym typeface="Calibri"/>
              </a:rPr>
              <a:t>min frekansında meydana gelebilecek değişmeler önlenir. Bu regülatörler, alterna-  törlerin yüküne göre mekanik enerjiyi azaltıp çoğaltarak frekansı sabit   tutabilir.</a:t>
            </a:r>
            <a:endParaRPr sz="1200">
              <a:solidFill>
                <a:schemeClr val="dk1"/>
              </a:solidFill>
              <a:latin typeface="Calibri"/>
              <a:ea typeface="Calibri"/>
              <a:cs typeface="Calibri"/>
              <a:sym typeface="Calibri"/>
            </a:endParaRPr>
          </a:p>
          <a:p>
            <a:pPr indent="0" lvl="0" marL="372110" marR="0" rtl="0" algn="l">
              <a:lnSpc>
                <a:spcPct val="100000"/>
              </a:lnSpc>
              <a:spcBef>
                <a:spcPts val="865"/>
              </a:spcBef>
              <a:spcAft>
                <a:spcPts val="0"/>
              </a:spcAft>
              <a:buNone/>
            </a:pPr>
            <a:r>
              <a:rPr b="1" i="1" lang="en-US" sz="1300">
                <a:solidFill>
                  <a:srgbClr val="EC1C23"/>
                </a:solidFill>
                <a:latin typeface="Palatino Linotype"/>
                <a:ea typeface="Palatino Linotype"/>
                <a:cs typeface="Palatino Linotype"/>
                <a:sym typeface="Palatino Linotype"/>
              </a:rPr>
              <a:t>Elektriğin kalitesi frekansının düzgün olmasıdır.</a:t>
            </a:r>
            <a:endParaRPr sz="1300">
              <a:solidFill>
                <a:schemeClr val="dk1"/>
              </a:solidFill>
              <a:latin typeface="Palatino Linotype"/>
              <a:ea typeface="Palatino Linotype"/>
              <a:cs typeface="Palatino Linotype"/>
              <a:sym typeface="Palatino Linotype"/>
            </a:endParaRPr>
          </a:p>
          <a:p>
            <a:pPr indent="359410" lvl="0" marL="15240" marR="1083945" rtl="0" algn="l">
              <a:lnSpc>
                <a:spcPct val="99333"/>
              </a:lnSpc>
              <a:spcBef>
                <a:spcPts val="1160"/>
              </a:spcBef>
              <a:spcAft>
                <a:spcPts val="0"/>
              </a:spcAft>
              <a:buNone/>
            </a:pPr>
            <a:r>
              <a:rPr b="1" lang="en-US" sz="1500">
                <a:solidFill>
                  <a:srgbClr val="EC1C23"/>
                </a:solidFill>
                <a:latin typeface="Palatino Linotype"/>
                <a:ea typeface="Palatino Linotype"/>
                <a:cs typeface="Palatino Linotype"/>
                <a:sym typeface="Palatino Linotype"/>
              </a:rPr>
              <a:t>7.4. SENKRON GENERATÖRLERİN PARALEL  BAĞLANMASI</a:t>
            </a:r>
            <a:endParaRPr sz="1500">
              <a:solidFill>
                <a:schemeClr val="dk1"/>
              </a:solidFill>
              <a:latin typeface="Palatino Linotype"/>
              <a:ea typeface="Palatino Linotype"/>
              <a:cs typeface="Palatino Linotype"/>
              <a:sym typeface="Palatino Linotype"/>
            </a:endParaRPr>
          </a:p>
          <a:p>
            <a:pPr indent="0" lvl="0" marL="372110" marR="0" rtl="0" algn="l">
              <a:lnSpc>
                <a:spcPct val="100000"/>
              </a:lnSpc>
              <a:spcBef>
                <a:spcPts val="755"/>
              </a:spcBef>
              <a:spcAft>
                <a:spcPts val="0"/>
              </a:spcAft>
              <a:buNone/>
            </a:pPr>
            <a:r>
              <a:rPr i="1" lang="en-US" sz="1200">
                <a:solidFill>
                  <a:srgbClr val="D2222A"/>
                </a:solidFill>
                <a:latin typeface="Calibri"/>
                <a:ea typeface="Calibri"/>
                <a:cs typeface="Calibri"/>
                <a:sym typeface="Calibri"/>
              </a:rPr>
              <a:t>Alternatörlerin Paralel Bağlama Sebepleri</a:t>
            </a:r>
            <a:endParaRPr sz="1200">
              <a:solidFill>
                <a:schemeClr val="dk1"/>
              </a:solidFill>
              <a:latin typeface="Calibri"/>
              <a:ea typeface="Calibri"/>
              <a:cs typeface="Calibri"/>
              <a:sym typeface="Calibri"/>
            </a:endParaRPr>
          </a:p>
          <a:p>
            <a:pPr indent="-109854" lvl="0" marL="518794" marR="177165" rtl="0" algn="l">
              <a:lnSpc>
                <a:spcPct val="97200"/>
              </a:lnSpc>
              <a:spcBef>
                <a:spcPts val="30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Bildiğiniz gibi elektrik şebekelerindeki yük, günün belli saatlerinde  artan ve belli saatlerinde azalan değişken bir yüktür. Bu yükün tek bir  alternatörle beslendiğini düşünürsek alternatörün gücünün hangi  yüke göre düzenleneceği sorusuna cevap veremeyiz. Alternatör gücü  maksimum yüke göre düzenlenirse yükün azaldığı saatlerde alternatör  düşük verimle çalışır. Bütün elektrik makineleri nominal (etiket) yük  değerindeen yüksek verimleçalışırlar. Alternatör gücü, minimum yüke  göre zaten düzenlenemez. Çünkü yük arttığında alternatör sargılarından  geçen akım, sargılar için tehlikeli olur. Besleme birden fazla alternatör  tarafından yapılırsa yük miktarı arttıkça devreye paralel bağlı alternatör  sokarak artan yük miktarı karşılanır. Yük azaldıkça devreden alternatör  çıkarılarak sistemin verimi yükseltilir.</a:t>
            </a:r>
            <a:endParaRPr sz="1200">
              <a:solidFill>
                <a:schemeClr val="dk1"/>
              </a:solidFill>
              <a:latin typeface="Calibri"/>
              <a:ea typeface="Calibri"/>
              <a:cs typeface="Calibri"/>
              <a:sym typeface="Calibri"/>
            </a:endParaRPr>
          </a:p>
          <a:p>
            <a:pPr indent="-109854" lvl="0" marL="518794" marR="135890"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Ayrıca paralel bağlı alternatörlerde beslenen sistemde işletme emniyeti de  sağlanır. Arıza yapan alternatör devre dışı bırakılarak diğer alternatörlerle  beslemede süreklilik sağlanır.</a:t>
            </a:r>
            <a:endParaRPr sz="1200">
              <a:solidFill>
                <a:schemeClr val="dk1"/>
              </a:solidFill>
              <a:latin typeface="Calibri"/>
              <a:ea typeface="Calibri"/>
              <a:cs typeface="Calibri"/>
              <a:sym typeface="Calibri"/>
            </a:endParaRPr>
          </a:p>
          <a:p>
            <a:pPr indent="-109854" lvl="0" marL="518794"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Ameliyatsırasındaelektriğinkesildiğinidüşünelim..!</a:t>
            </a:r>
            <a:endParaRPr sz="1200">
              <a:solidFill>
                <a:schemeClr val="dk1"/>
              </a:solidFill>
              <a:latin typeface="Calibri"/>
              <a:ea typeface="Calibri"/>
              <a:cs typeface="Calibri"/>
              <a:sym typeface="Calibri"/>
            </a:endParaRPr>
          </a:p>
          <a:p>
            <a:pPr indent="-109854" lvl="0" marL="518794" marR="100330"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Aynı şekilde alternatörlerin bakıma alınmalarında aboneler (yük) elektriksiz  kalmamış olur.</a:t>
            </a:r>
            <a:endParaRPr sz="1200">
              <a:solidFill>
                <a:schemeClr val="dk1"/>
              </a:solidFill>
              <a:latin typeface="Calibri"/>
              <a:ea typeface="Calibri"/>
              <a:cs typeface="Calibri"/>
              <a:sym typeface="Calibri"/>
            </a:endParaRPr>
          </a:p>
          <a:p>
            <a:pPr indent="-109854" lvl="0" marL="518794" marR="265430" rtl="0" algn="just">
              <a:lnSpc>
                <a:spcPct val="976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şebekenin gelişmesi, mevcut senkron generatör yükü karşılayamaz ise  başkaalternatörlerinbeslemeyekatılmasınısağlamakiçinalternatörler  paralel bağlanırlar.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24765" rtl="0" algn="l">
              <a:lnSpc>
                <a:spcPct val="115833"/>
              </a:lnSpc>
              <a:spcBef>
                <a:spcPts val="0"/>
              </a:spcBef>
              <a:spcAft>
                <a:spcPts val="0"/>
              </a:spcAft>
              <a:buNone/>
            </a:pPr>
            <a:r>
              <a:rPr lang="en-US" sz="1200">
                <a:solidFill>
                  <a:srgbClr val="221F1F"/>
                </a:solidFill>
                <a:latin typeface="Calibri"/>
                <a:ea typeface="Calibri"/>
                <a:cs typeface="Calibri"/>
                <a:sym typeface="Calibri"/>
              </a:rPr>
              <a:t>Görüldüğü gibi paralel bağlantıyı gerektiren pek çok neden vardır. Ancak bir-  takımkoşullarsağlanmadanparalel bağlantıgerçekleştirilemez.</a:t>
            </a:r>
            <a:endParaRPr sz="1200">
              <a:solidFill>
                <a:schemeClr val="dk1"/>
              </a:solidFill>
              <a:latin typeface="Calibri"/>
              <a:ea typeface="Calibri"/>
              <a:cs typeface="Calibri"/>
              <a:sym typeface="Calibri"/>
            </a:endParaRPr>
          </a:p>
          <a:p>
            <a:pPr indent="0" lvl="0" marL="372110" marR="0" rtl="0" algn="l">
              <a:lnSpc>
                <a:spcPct val="100000"/>
              </a:lnSpc>
              <a:spcBef>
                <a:spcPts val="305"/>
              </a:spcBef>
              <a:spcAft>
                <a:spcPts val="0"/>
              </a:spcAft>
              <a:buNone/>
            </a:pPr>
            <a:r>
              <a:rPr b="1" lang="en-US" sz="1600">
                <a:solidFill>
                  <a:srgbClr val="EC1C23"/>
                </a:solidFill>
                <a:latin typeface="Palatino Linotype"/>
                <a:ea typeface="Palatino Linotype"/>
                <a:cs typeface="Palatino Linotype"/>
                <a:sym typeface="Palatino Linotype"/>
              </a:rPr>
              <a:t>7.4.1. Alternatörlerin Paralel Bağlanma şartları</a:t>
            </a:r>
            <a:endParaRPr sz="1600">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1065"/>
              </a:spcBef>
              <a:spcAft>
                <a:spcPts val="0"/>
              </a:spcAft>
              <a:buNone/>
            </a:pPr>
            <a:r>
              <a:rPr lang="en-US" sz="1200">
                <a:solidFill>
                  <a:srgbClr val="221F1F"/>
                </a:solidFill>
                <a:latin typeface="Calibri"/>
                <a:ea typeface="Calibri"/>
                <a:cs typeface="Calibri"/>
                <a:sym typeface="Calibri"/>
              </a:rPr>
              <a:t>Paralel bağlanacak alternatörlerin gerilimleri mutlaka birbirlerine eşit olma-  lıdır. (E1=E2). Gerilim eşitliği şekil 7.20’deki gibi çift voltmetreler ile gözlenir. Alter-  natörlerin paralel bağlantısı için gerilim eşitliği (E1=E2) gerektiğini ve alternatör  geriliminin uyartım akımı ile ayarlandığını öğrendik. şekil 7.20’deki bağlantıda 1.  alternatörün E1 gerilimi, 2. alternatörün E2 geriliminden büyük olursa ne olur? Geri-</a:t>
            </a:r>
            <a:endParaRPr sz="1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 name="Shape 208"/>
        <p:cNvGrpSpPr/>
        <p:nvPr/>
      </p:nvGrpSpPr>
      <p:grpSpPr>
        <a:xfrm>
          <a:off x="0" y="0"/>
          <a:ext cx="0" cy="0"/>
          <a:chOff x="0" y="0"/>
          <a:chExt cx="0" cy="0"/>
        </a:xfrm>
      </p:grpSpPr>
      <p:sp>
        <p:nvSpPr>
          <p:cNvPr id="209" name="Google Shape;209;p29"/>
          <p:cNvSpPr txBox="1"/>
          <p:nvPr/>
        </p:nvSpPr>
        <p:spPr>
          <a:xfrm>
            <a:off x="898956" y="1223517"/>
            <a:ext cx="5233035" cy="370205"/>
          </a:xfrm>
          <a:prstGeom prst="rect">
            <a:avLst/>
          </a:prstGeom>
          <a:noFill/>
          <a:ln>
            <a:noFill/>
          </a:ln>
        </p:spPr>
        <p:txBody>
          <a:bodyPr anchorCtr="0" anchor="t" bIns="0" lIns="0" spcFirstLastPara="1" rIns="0" wrap="square" tIns="0">
            <a:noAutofit/>
          </a:bodyPr>
          <a:lstStyle/>
          <a:p>
            <a:pPr indent="0" lvl="0" marL="12700" marR="5080" rtl="0" algn="l">
              <a:lnSpc>
                <a:spcPct val="116666"/>
              </a:lnSpc>
              <a:spcBef>
                <a:spcPts val="0"/>
              </a:spcBef>
              <a:spcAft>
                <a:spcPts val="0"/>
              </a:spcAft>
              <a:buNone/>
            </a:pPr>
            <a:r>
              <a:rPr lang="en-US" sz="1200">
                <a:solidFill>
                  <a:srgbClr val="221F1F"/>
                </a:solidFill>
                <a:latin typeface="Calibri"/>
                <a:ea typeface="Calibri"/>
                <a:cs typeface="Calibri"/>
                <a:sym typeface="Calibri"/>
              </a:rPr>
              <a:t>limi küçük olan 2. alternatör sisteme akım vermediği gibi şebekeden akım çekmeye  başlar ve motorolarakçalışmasına devameder.</a:t>
            </a:r>
            <a:endParaRPr sz="1200">
              <a:solidFill>
                <a:schemeClr val="dk1"/>
              </a:solidFill>
              <a:latin typeface="Calibri"/>
              <a:ea typeface="Calibri"/>
              <a:cs typeface="Calibri"/>
              <a:sym typeface="Calibri"/>
            </a:endParaRPr>
          </a:p>
        </p:txBody>
      </p:sp>
      <p:sp>
        <p:nvSpPr>
          <p:cNvPr id="210" name="Google Shape;210;p29"/>
          <p:cNvSpPr txBox="1"/>
          <p:nvPr/>
        </p:nvSpPr>
        <p:spPr>
          <a:xfrm>
            <a:off x="898956" y="3129152"/>
            <a:ext cx="5253355" cy="2279015"/>
          </a:xfrm>
          <a:prstGeom prst="rect">
            <a:avLst/>
          </a:prstGeom>
          <a:noFill/>
          <a:ln>
            <a:noFill/>
          </a:ln>
        </p:spPr>
        <p:txBody>
          <a:bodyPr anchorCtr="0" anchor="t" bIns="0" lIns="0" spcFirstLastPara="1" rIns="0" wrap="square" tIns="0">
            <a:noAutofit/>
          </a:bodyPr>
          <a:lstStyle/>
          <a:p>
            <a:pPr indent="0" lvl="0" marL="35433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7.20 Gerilim eşitliğinin takibi için çift voltmetre ve paralel bağlı alternatörler</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0"/>
              </a:spcBef>
              <a:spcAft>
                <a:spcPts val="0"/>
              </a:spcAft>
              <a:buNone/>
            </a:pPr>
            <a:r>
              <a:rPr lang="en-US" sz="1200">
                <a:solidFill>
                  <a:srgbClr val="221F1F"/>
                </a:solidFill>
                <a:latin typeface="Calibri"/>
                <a:ea typeface="Calibri"/>
                <a:cs typeface="Calibri"/>
                <a:sym typeface="Calibri"/>
              </a:rPr>
              <a:t>Paralel bağlantı için ikinci koşul frekans eşitliğinin sağlanmasıdır (F1=F2). Fre-  kans eşitliği çift frekans metreler ile gözlenir. Bu aletler de çift voltmetreler gibi özel  olarak alternatörlerin paralel bağlanmalarında kullanılırlar. Frekans F=p.n/120 ku-  tup sayısı ve devir sayısına bağlı olduğuna ve alternatör kutup sayısı (P) değiştirile-  meyeceğine göre, f1=f2 eşitliği alternatörlerin devir sayıları değiştirilerek sağlanır.  Alternatör devir sayısı da; dizel grubu, su türbini, gaz türbini gibi kendisini çeviren  mekanik güç kaynağının yakıt miktarı ile ayarlanır. Paralel bağlantı için özel yapılmış  çiftvoltmetreler ve çiftfrekans metreleryardımıile(E1=E2) gerilimeşitliği ve (f1=f2)  frekans eşitliğiningözlendiğiniöğrendik. Buölçü aletleri yerinenormal voltmetreler  ve frekans metrelerile de aynı ölçümler yapılabilir. ölçü aletlerinin çiftkadranveçift  skalalı olması sadece rahat bir ölçüm kolaylığı sağlar (şekil 2.18).</a:t>
            </a:r>
            <a:endParaRPr sz="1200">
              <a:solidFill>
                <a:schemeClr val="dk1"/>
              </a:solidFill>
              <a:latin typeface="Calibri"/>
              <a:ea typeface="Calibri"/>
              <a:cs typeface="Calibri"/>
              <a:sym typeface="Calibri"/>
            </a:endParaRPr>
          </a:p>
        </p:txBody>
      </p:sp>
      <p:sp>
        <p:nvSpPr>
          <p:cNvPr id="211" name="Google Shape;211;p29"/>
          <p:cNvSpPr txBox="1"/>
          <p:nvPr/>
        </p:nvSpPr>
        <p:spPr>
          <a:xfrm>
            <a:off x="898956" y="7214742"/>
            <a:ext cx="5252085" cy="1214755"/>
          </a:xfrm>
          <a:prstGeom prst="rect">
            <a:avLst/>
          </a:prstGeom>
          <a:noFill/>
          <a:ln>
            <a:noFill/>
          </a:ln>
        </p:spPr>
        <p:txBody>
          <a:bodyPr anchorCtr="0" anchor="t" bIns="0" lIns="0" spcFirstLastPara="1" rIns="0" wrap="square" tIns="0">
            <a:noAutofit/>
          </a:bodyPr>
          <a:lstStyle/>
          <a:p>
            <a:pPr indent="0" lvl="0" marL="139382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7.21 Çift frekansmetre ve bağlantı şekli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600"/>
              </a:lnSpc>
              <a:spcBef>
                <a:spcPts val="0"/>
              </a:spcBef>
              <a:spcAft>
                <a:spcPts val="0"/>
              </a:spcAft>
              <a:buNone/>
            </a:pPr>
            <a:r>
              <a:rPr lang="en-US" sz="1200">
                <a:solidFill>
                  <a:srgbClr val="221F1F"/>
                </a:solidFill>
                <a:latin typeface="Calibri"/>
                <a:ea typeface="Calibri"/>
                <a:cs typeface="Calibri"/>
                <a:sym typeface="Calibri"/>
              </a:rPr>
              <a:t>Paralel bağlantı için diğer bir koşul ise faz sıralarının aynı olması koşuludur. Bu  aynı zamanda aynı adlı uçların kendi aralarında (R1, R2 ile S1, S2 ile) bağlanması an-  lamına da gelir. Bu koşulun kontrolü faz sırası göstericisi denilen aletle yapılır. Aynı  amaçlaküçük güçlübir asenkron motor da kullanılır. Aletönce 1. alternatöruçlarına  tutulur. Aletin diski belirli bir yöne döner.</a:t>
            </a:r>
            <a:endParaRPr sz="1200">
              <a:solidFill>
                <a:schemeClr val="dk1"/>
              </a:solidFill>
              <a:latin typeface="Calibri"/>
              <a:ea typeface="Calibri"/>
              <a:cs typeface="Calibri"/>
              <a:sym typeface="Calibri"/>
            </a:endParaRPr>
          </a:p>
        </p:txBody>
      </p:sp>
      <p:sp>
        <p:nvSpPr>
          <p:cNvPr id="212" name="Google Shape;212;p29"/>
          <p:cNvSpPr/>
          <p:nvPr/>
        </p:nvSpPr>
        <p:spPr>
          <a:xfrm>
            <a:off x="1057655" y="1664207"/>
            <a:ext cx="4913376" cy="11978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29"/>
          <p:cNvSpPr/>
          <p:nvPr/>
        </p:nvSpPr>
        <p:spPr>
          <a:xfrm>
            <a:off x="1225296" y="5480303"/>
            <a:ext cx="4480560" cy="16459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7" name="Shape 217"/>
        <p:cNvGrpSpPr/>
        <p:nvPr/>
      </p:nvGrpSpPr>
      <p:grpSpPr>
        <a:xfrm>
          <a:off x="0" y="0"/>
          <a:ext cx="0" cy="0"/>
          <a:chOff x="0" y="0"/>
          <a:chExt cx="0" cy="0"/>
        </a:xfrm>
      </p:grpSpPr>
      <p:sp>
        <p:nvSpPr>
          <p:cNvPr id="218" name="Google Shape;218;p30"/>
          <p:cNvSpPr txBox="1"/>
          <p:nvPr/>
        </p:nvSpPr>
        <p:spPr>
          <a:xfrm>
            <a:off x="895908" y="1219209"/>
            <a:ext cx="5248275" cy="551815"/>
          </a:xfrm>
          <a:prstGeom prst="rect">
            <a:avLst/>
          </a:prstGeom>
          <a:noFill/>
          <a:ln>
            <a:noFill/>
          </a:ln>
        </p:spPr>
        <p:txBody>
          <a:bodyPr anchorCtr="0" anchor="t" bIns="0" lIns="0" spcFirstLastPara="1" rIns="0" wrap="square" tIns="0">
            <a:noAutofit/>
          </a:bodyPr>
          <a:lstStyle/>
          <a:p>
            <a:pPr indent="359410" lvl="0" marL="12700" marR="5080" rtl="0" algn="just">
              <a:lnSpc>
                <a:spcPct val="96800"/>
              </a:lnSpc>
              <a:spcBef>
                <a:spcPts val="0"/>
              </a:spcBef>
              <a:spcAft>
                <a:spcPts val="0"/>
              </a:spcAft>
              <a:buNone/>
            </a:pPr>
            <a:r>
              <a:rPr lang="en-US" sz="1200">
                <a:solidFill>
                  <a:srgbClr val="221F1F"/>
                </a:solidFill>
                <a:latin typeface="Calibri"/>
                <a:ea typeface="Calibri"/>
                <a:cs typeface="Calibri"/>
                <a:sym typeface="Calibri"/>
              </a:rPr>
              <a:t>Sonra alet uçları aynı sıra ile şalterin diğer kontaklarına bağlı 2. alternatörün  uçlarına bağlanır. Dönüş yönü aynı ise şaltere bağlanan karşılıklı uçlar aynı isimli  fazlardır.</a:t>
            </a:r>
            <a:endParaRPr sz="1200">
              <a:solidFill>
                <a:schemeClr val="dk1"/>
              </a:solidFill>
              <a:latin typeface="Calibri"/>
              <a:ea typeface="Calibri"/>
              <a:cs typeface="Calibri"/>
              <a:sym typeface="Calibri"/>
            </a:endParaRPr>
          </a:p>
        </p:txBody>
      </p:sp>
      <p:sp>
        <p:nvSpPr>
          <p:cNvPr id="219" name="Google Shape;219;p30"/>
          <p:cNvSpPr txBox="1"/>
          <p:nvPr/>
        </p:nvSpPr>
        <p:spPr>
          <a:xfrm>
            <a:off x="895908" y="3586733"/>
            <a:ext cx="5252085" cy="1394460"/>
          </a:xfrm>
          <a:prstGeom prst="rect">
            <a:avLst/>
          </a:prstGeom>
          <a:noFill/>
          <a:ln>
            <a:noFill/>
          </a:ln>
        </p:spPr>
        <p:txBody>
          <a:bodyPr anchorCtr="0" anchor="t" bIns="0" lIns="0" spcFirstLastPara="1" rIns="0" wrap="square" tIns="0">
            <a:noAutofit/>
          </a:bodyPr>
          <a:lstStyle/>
          <a:p>
            <a:pPr indent="0" lvl="0" marL="150368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7.22 Faz sırası göstericisinin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Paralel bağlantı için gerekli olan son derece dikkat gerektiren bir koşul da  senkronizm anının saptanmasıdır. Senkronizm anı (Senkronizasyon) paralel bağla-  nacak alternatör fazlarının üst üste çakışması demektir. Senkronizm anında her iki  alternatör gerilimleri aynıanda, aynı ani değerleri alır. Senkronizmanı saptandıktan  sonra paralel bağlanmış her iki alternatörün sadece bir fazı için çizilen şekildeki eğ-  riler gibi diğer faz eğrileri de üst üste çakışmalıdır.</a:t>
            </a:r>
            <a:endParaRPr sz="1200">
              <a:solidFill>
                <a:schemeClr val="dk1"/>
              </a:solidFill>
              <a:latin typeface="Calibri"/>
              <a:ea typeface="Calibri"/>
              <a:cs typeface="Calibri"/>
              <a:sym typeface="Calibri"/>
            </a:endParaRPr>
          </a:p>
        </p:txBody>
      </p:sp>
      <p:sp>
        <p:nvSpPr>
          <p:cNvPr id="220" name="Google Shape;220;p30"/>
          <p:cNvSpPr txBox="1"/>
          <p:nvPr/>
        </p:nvSpPr>
        <p:spPr>
          <a:xfrm>
            <a:off x="895908" y="6385686"/>
            <a:ext cx="5253355" cy="1998345"/>
          </a:xfrm>
          <a:prstGeom prst="rect">
            <a:avLst/>
          </a:prstGeom>
          <a:noFill/>
          <a:ln>
            <a:noFill/>
          </a:ln>
        </p:spPr>
        <p:txBody>
          <a:bodyPr anchorCtr="0" anchor="t" bIns="0" lIns="0" spcFirstLastPara="1" rIns="0" wrap="square" tIns="0">
            <a:noAutofit/>
          </a:bodyPr>
          <a:lstStyle/>
          <a:p>
            <a:pPr indent="0" lvl="0" marL="48196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7.23. Senkronizm anında fazların şebeke gerilimlerinin üst üste çakışması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457200" lvl="0" marL="12700" marR="7620" rtl="0" algn="just">
              <a:lnSpc>
                <a:spcPct val="97500"/>
              </a:lnSpc>
              <a:spcBef>
                <a:spcPts val="0"/>
              </a:spcBef>
              <a:spcAft>
                <a:spcPts val="0"/>
              </a:spcAft>
              <a:buNone/>
            </a:pPr>
            <a:r>
              <a:rPr lang="en-US" sz="1200">
                <a:solidFill>
                  <a:srgbClr val="221F1F"/>
                </a:solidFill>
                <a:latin typeface="Calibri"/>
                <a:ea typeface="Calibri"/>
                <a:cs typeface="Calibri"/>
                <a:sym typeface="Calibri"/>
              </a:rPr>
              <a:t>Senkronizm anı senkronoskop, sıfır voltmetresi ve lamba bağlantıları ile ayrı  ayrı saptanır. Senkronoskop bir çeşit asenkron motordur. Senkronoskop devreye  bağlandığında ibre alternatörlerin frekans farkına bağlı olarak belirli bir yöne döner.  Frekans farkı azaldıkça ibrenin dönüşü yavaşlar. İbre işaretlenen yerde durunca al-  ternatör fazları üst üste gelmiş ve gerilimler arasındaki faz farkı sıfır olmuş demektir.</a:t>
            </a:r>
            <a:endParaRPr sz="1200">
              <a:solidFill>
                <a:schemeClr val="dk1"/>
              </a:solidFill>
              <a:latin typeface="Calibri"/>
              <a:ea typeface="Calibri"/>
              <a:cs typeface="Calibri"/>
              <a:sym typeface="Calibri"/>
            </a:endParaRPr>
          </a:p>
          <a:p>
            <a:pPr indent="0" lvl="0" marL="12700" marR="0" rtl="0" algn="l">
              <a:lnSpc>
                <a:spcPct val="117916"/>
              </a:lnSpc>
              <a:spcBef>
                <a:spcPts val="0"/>
              </a:spcBef>
              <a:spcAft>
                <a:spcPts val="0"/>
              </a:spcAft>
              <a:buNone/>
            </a:pPr>
            <a:r>
              <a:rPr lang="en-US" sz="1200">
                <a:solidFill>
                  <a:srgbClr val="221F1F"/>
                </a:solidFill>
                <a:latin typeface="Calibri"/>
                <a:ea typeface="Calibri"/>
                <a:cs typeface="Calibri"/>
                <a:sym typeface="Calibri"/>
              </a:rPr>
              <a:t>1. alternatörün frekansı 2.</a:t>
            </a:r>
            <a:endParaRPr sz="1200">
              <a:solidFill>
                <a:schemeClr val="dk1"/>
              </a:solidFill>
              <a:latin typeface="Calibri"/>
              <a:ea typeface="Calibri"/>
              <a:cs typeface="Calibri"/>
              <a:sym typeface="Calibri"/>
            </a:endParaRPr>
          </a:p>
          <a:p>
            <a:pPr indent="359410" lvl="0" marL="12700" marR="5080" rtl="0" algn="just">
              <a:lnSpc>
                <a:spcPct val="97600"/>
              </a:lnSpc>
              <a:spcBef>
                <a:spcPts val="535"/>
              </a:spcBef>
              <a:spcAft>
                <a:spcPts val="0"/>
              </a:spcAft>
              <a:buNone/>
            </a:pPr>
            <a:r>
              <a:rPr lang="en-US" sz="1200">
                <a:solidFill>
                  <a:srgbClr val="221F1F"/>
                </a:solidFill>
                <a:latin typeface="Calibri"/>
                <a:ea typeface="Calibri"/>
                <a:cs typeface="Calibri"/>
                <a:sym typeface="Calibri"/>
              </a:rPr>
              <a:t>Alternatör frekansından fazla ise senkronoskop bir yöne dönecek, 2. alterna-  tör frekansı 1. Alternatör frekansından fazla ise ibre ters yöne dönecektir. Senkro-  noskop yerine çeşitli lamba bağlantıları ile de senkronizasyon anı tespit   edilir.</a:t>
            </a:r>
            <a:endParaRPr sz="1200">
              <a:solidFill>
                <a:schemeClr val="dk1"/>
              </a:solidFill>
              <a:latin typeface="Calibri"/>
              <a:ea typeface="Calibri"/>
              <a:cs typeface="Calibri"/>
              <a:sym typeface="Calibri"/>
            </a:endParaRPr>
          </a:p>
        </p:txBody>
      </p:sp>
      <p:sp>
        <p:nvSpPr>
          <p:cNvPr id="221" name="Google Shape;221;p30"/>
          <p:cNvSpPr/>
          <p:nvPr/>
        </p:nvSpPr>
        <p:spPr>
          <a:xfrm>
            <a:off x="2286000" y="1840991"/>
            <a:ext cx="2517648" cy="16794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0"/>
          <p:cNvSpPr/>
          <p:nvPr/>
        </p:nvSpPr>
        <p:spPr>
          <a:xfrm>
            <a:off x="1816607" y="5047487"/>
            <a:ext cx="3313176" cy="11978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31"/>
          <p:cNvSpPr txBox="1"/>
          <p:nvPr/>
        </p:nvSpPr>
        <p:spPr>
          <a:xfrm>
            <a:off x="898956" y="3632453"/>
            <a:ext cx="5253355" cy="49587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7.24.b:Söner ışık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5"/>
              </a:spcBef>
              <a:spcAft>
                <a:spcPts val="0"/>
              </a:spcAft>
              <a:buNone/>
            </a:pPr>
            <a:r>
              <a:rPr lang="en-US" sz="1200">
                <a:solidFill>
                  <a:srgbClr val="221F1F"/>
                </a:solidFill>
                <a:latin typeface="Calibri"/>
                <a:ea typeface="Calibri"/>
                <a:cs typeface="Calibri"/>
                <a:sym typeface="Calibri"/>
              </a:rPr>
              <a:t>Sönen ışık bağlantısı, her iki alternatör için E1=E2 ve f1=f2 eşitlikleri sağlanıp  şalterin karşılıklı ayaklarına aynı isimli fazlar gelecek şekilde bağlantı yapılır. Her iki  alternatörün faz gerilimleri toplamı dikkate alınarak uygun sayıda lamba, kendi ara-  larında bağlanır. Lamba grupları şekilde görüldüğü gibi aynı isimli fazlara bağlanır.  Montajdan sonra lambalar yanıp söner. Lambaların yanıp sönme hızı alternatörlerin  frekansları arasındaki farka bağlıdır. Lambaların yanıp sönme hızı paralel bağlana-  cak alternatörün devir sayısı (frekans) ile yavaşlatılır.</a:t>
            </a:r>
            <a:endParaRPr sz="1200">
              <a:solidFill>
                <a:schemeClr val="dk1"/>
              </a:solidFill>
              <a:latin typeface="Calibri"/>
              <a:ea typeface="Calibri"/>
              <a:cs typeface="Calibri"/>
              <a:sym typeface="Calibri"/>
            </a:endParaRPr>
          </a:p>
          <a:p>
            <a:pPr indent="356870" lvl="0" marL="12700" marR="5080" rtl="0" algn="just">
              <a:lnSpc>
                <a:spcPct val="97800"/>
              </a:lnSpc>
              <a:spcBef>
                <a:spcPts val="535"/>
              </a:spcBef>
              <a:spcAft>
                <a:spcPts val="0"/>
              </a:spcAft>
              <a:buNone/>
            </a:pPr>
            <a:r>
              <a:rPr lang="en-US" sz="1200">
                <a:solidFill>
                  <a:srgbClr val="221F1F"/>
                </a:solidFill>
                <a:latin typeface="Calibri"/>
                <a:ea typeface="Calibri"/>
                <a:cs typeface="Calibri"/>
                <a:sym typeface="Calibri"/>
              </a:rPr>
              <a:t>Lambaların söndüğü an senkronizm anıdır. Ancak lambaların söndüğü anda,  uçları arasındaazdaolsa bir gerilim bulunabilir. Buküçük gerilimlambaları yakmaya  yetmeyeceğinden senkronizm anı diye şalteri kapatmak sakıncalı olabilir. Bu yüz-  den lambalarla beraber bir voltmetre kullanılır. voltmetrenin göstereceği değer 0  ile 2E değerleriarasındadır. voltmetrenin sıfırı gösterdiğian senkronizmanıdır. Aynı  faza ait eğriler arasındaki 180</a:t>
            </a:r>
            <a:r>
              <a:rPr baseline="30000" lang="en-US" sz="1050">
                <a:solidFill>
                  <a:srgbClr val="221F1F"/>
                </a:solidFill>
                <a:latin typeface="Calibri"/>
                <a:ea typeface="Calibri"/>
                <a:cs typeface="Calibri"/>
                <a:sym typeface="Calibri"/>
              </a:rPr>
              <a:t>0 </a:t>
            </a:r>
            <a:r>
              <a:rPr lang="en-US" sz="1200">
                <a:solidFill>
                  <a:srgbClr val="221F1F"/>
                </a:solidFill>
                <a:latin typeface="Calibri"/>
                <a:ea typeface="Calibri"/>
                <a:cs typeface="Calibri"/>
                <a:sym typeface="Calibri"/>
              </a:rPr>
              <a:t>açı farkında lambalar E1+E2 gerilimi ile yanar. Bu du-  rumsenkronizmanındançokuzaktır.</a:t>
            </a:r>
            <a:endParaRPr sz="1200">
              <a:solidFill>
                <a:schemeClr val="dk1"/>
              </a:solidFill>
              <a:latin typeface="Calibri"/>
              <a:ea typeface="Calibri"/>
              <a:cs typeface="Calibri"/>
              <a:sym typeface="Calibri"/>
            </a:endParaRPr>
          </a:p>
          <a:p>
            <a:pPr indent="356870" lvl="0" marL="12700" marR="5715" rtl="0" algn="just">
              <a:lnSpc>
                <a:spcPct val="97400"/>
              </a:lnSpc>
              <a:spcBef>
                <a:spcPts val="535"/>
              </a:spcBef>
              <a:spcAft>
                <a:spcPts val="0"/>
              </a:spcAft>
              <a:buNone/>
            </a:pPr>
            <a:r>
              <a:rPr lang="en-US" sz="1200">
                <a:solidFill>
                  <a:srgbClr val="221F1F"/>
                </a:solidFill>
                <a:latin typeface="Calibri"/>
                <a:ea typeface="Calibri"/>
                <a:cs typeface="Calibri"/>
                <a:sym typeface="Calibri"/>
              </a:rPr>
              <a:t>Faz eğrileri arasındaki açı farkı azaldıkça lambaların ışık miktarı da azalacak  ve nihayet üç faz eğrileri arasındaki faz farkı sıfır olduğunda lambalar sönecektir.  Sönen ışık bağlantısına karanlık bağlama da denir. Bunun dışında, yanan ışık ve dö-  nen ışık gibi sakıncalarından dolayı pek kullanılmayan lamba bağlantıları da vardır.  Bazısantrallerdesenkronizasyon içinotomatiksenkronlama rölelerikullanılır. Daha  duyarlı ve daha sağlıklı paralel bağlantı için elektronik senkronlama röleleri vardır.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0"/>
              </a:spcBef>
              <a:spcAft>
                <a:spcPts val="0"/>
              </a:spcAft>
              <a:buNone/>
            </a:pPr>
            <a:r>
              <a:rPr b="1" lang="en-US" sz="1600">
                <a:solidFill>
                  <a:srgbClr val="EC1C23"/>
                </a:solidFill>
                <a:latin typeface="Palatino Linotype"/>
                <a:ea typeface="Palatino Linotype"/>
                <a:cs typeface="Palatino Linotype"/>
                <a:sym typeface="Palatino Linotype"/>
              </a:rPr>
              <a:t>7.4.2. Paralel Bağlı Generatörler ArasındayükDağılımı</a:t>
            </a:r>
            <a:endParaRPr sz="1600">
              <a:solidFill>
                <a:schemeClr val="dk1"/>
              </a:solidFill>
              <a:latin typeface="Palatino Linotype"/>
              <a:ea typeface="Palatino Linotype"/>
              <a:cs typeface="Palatino Linotype"/>
              <a:sym typeface="Palatino Linotype"/>
            </a:endParaRPr>
          </a:p>
          <a:p>
            <a:pPr indent="359410" lvl="0" marL="12700" marR="8890" rtl="0" algn="just">
              <a:lnSpc>
                <a:spcPct val="115833"/>
              </a:lnSpc>
              <a:spcBef>
                <a:spcPts val="1135"/>
              </a:spcBef>
              <a:spcAft>
                <a:spcPts val="0"/>
              </a:spcAft>
              <a:buNone/>
            </a:pPr>
            <a:r>
              <a:rPr lang="en-US" sz="1200">
                <a:solidFill>
                  <a:srgbClr val="221F1F"/>
                </a:solidFill>
                <a:latin typeface="Calibri"/>
                <a:ea typeface="Calibri"/>
                <a:cs typeface="Calibri"/>
                <a:sym typeface="Calibri"/>
              </a:rPr>
              <a:t>Yüklü olarak çalışan bir senkron generatöre ikinci bir senkron generatörü pa-  ralel bağlamak için şekil 2.21’deki devreyi bağlantısını yapalım. Eğer paralel bağla-</a:t>
            </a:r>
            <a:endParaRPr sz="1200">
              <a:solidFill>
                <a:schemeClr val="dk1"/>
              </a:solidFill>
              <a:latin typeface="Calibri"/>
              <a:ea typeface="Calibri"/>
              <a:cs typeface="Calibri"/>
              <a:sym typeface="Calibri"/>
            </a:endParaRPr>
          </a:p>
        </p:txBody>
      </p:sp>
      <p:sp>
        <p:nvSpPr>
          <p:cNvPr id="228" name="Google Shape;228;p31"/>
          <p:cNvSpPr/>
          <p:nvPr/>
        </p:nvSpPr>
        <p:spPr>
          <a:xfrm>
            <a:off x="914400" y="1298447"/>
            <a:ext cx="5248656" cy="22219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32"/>
          <p:cNvSpPr txBox="1"/>
          <p:nvPr/>
        </p:nvSpPr>
        <p:spPr>
          <a:xfrm>
            <a:off x="895908" y="1218661"/>
            <a:ext cx="5253355" cy="2225675"/>
          </a:xfrm>
          <a:prstGeom prst="rect">
            <a:avLst/>
          </a:prstGeom>
          <a:noFill/>
          <a:ln>
            <a:noFill/>
          </a:ln>
        </p:spPr>
        <p:txBody>
          <a:bodyPr anchorCtr="0" anchor="t" bIns="0" lIns="0" spcFirstLastPara="1" rIns="0" wrap="square" tIns="625">
            <a:noAutofit/>
          </a:bodyPr>
          <a:lstStyle/>
          <a:p>
            <a:pPr indent="0" lvl="0" marL="12700" marR="5080" rtl="0" algn="just">
              <a:lnSpc>
                <a:spcPct val="96800"/>
              </a:lnSpc>
              <a:spcBef>
                <a:spcPts val="0"/>
              </a:spcBef>
              <a:spcAft>
                <a:spcPts val="0"/>
              </a:spcAft>
              <a:buNone/>
            </a:pPr>
            <a:r>
              <a:rPr lang="en-US" sz="1200">
                <a:solidFill>
                  <a:srgbClr val="221F1F"/>
                </a:solidFill>
                <a:latin typeface="Calibri"/>
                <a:ea typeface="Calibri"/>
                <a:cs typeface="Calibri"/>
                <a:sym typeface="Calibri"/>
              </a:rPr>
              <a:t>dıktan sonra hiçbir tedbir alınmazsa II. senkron generatör, I. senkron generatörün  yüküne ortak olmaz. II. senkron generatörün üzerine yük alması için, dinamolarda  olduğu gibi uyartım akımlarının ayarı ile gerilimin artırılması gerçek yük aktarımı-</a:t>
            </a:r>
            <a:endParaRPr sz="1200">
              <a:solidFill>
                <a:schemeClr val="dk1"/>
              </a:solidFill>
              <a:latin typeface="Calibri"/>
              <a:ea typeface="Calibri"/>
              <a:cs typeface="Calibri"/>
              <a:sym typeface="Calibri"/>
            </a:endParaRPr>
          </a:p>
          <a:p>
            <a:pPr indent="0" lvl="0" marL="12700" marR="13334" rtl="0" algn="just">
              <a:lnSpc>
                <a:spcPct val="115833"/>
              </a:lnSpc>
              <a:spcBef>
                <a:spcPts val="65"/>
              </a:spcBef>
              <a:spcAft>
                <a:spcPts val="0"/>
              </a:spcAft>
              <a:buNone/>
            </a:pPr>
            <a:r>
              <a:rPr lang="en-US" sz="1200">
                <a:solidFill>
                  <a:srgbClr val="221F1F"/>
                </a:solidFill>
                <a:latin typeface="Calibri"/>
                <a:ea typeface="Calibri"/>
                <a:cs typeface="Calibri"/>
                <a:sym typeface="Calibri"/>
              </a:rPr>
              <a:t>nı sağlamaz. Bunun yerine generatörün döndürücü makinesinden verilen mekanik  enerji yavaş yavaş arttırılmalıdır.</a:t>
            </a:r>
            <a:endParaRPr sz="1200">
              <a:solidFill>
                <a:schemeClr val="dk1"/>
              </a:solidFill>
              <a:latin typeface="Calibri"/>
              <a:ea typeface="Calibri"/>
              <a:cs typeface="Calibri"/>
              <a:sym typeface="Calibri"/>
            </a:endParaRPr>
          </a:p>
          <a:p>
            <a:pPr indent="359410" lvl="0" marL="12700" marR="5080" rtl="0" algn="just">
              <a:lnSpc>
                <a:spcPct val="97600"/>
              </a:lnSpc>
              <a:spcBef>
                <a:spcPts val="500"/>
              </a:spcBef>
              <a:spcAft>
                <a:spcPts val="0"/>
              </a:spcAft>
              <a:buNone/>
            </a:pPr>
            <a:r>
              <a:rPr lang="en-US" sz="1200">
                <a:solidFill>
                  <a:srgbClr val="221F1F"/>
                </a:solidFill>
                <a:latin typeface="Calibri"/>
                <a:ea typeface="Calibri"/>
                <a:cs typeface="Calibri"/>
                <a:sym typeface="Calibri"/>
              </a:rPr>
              <a:t>Devreye paralel bağlanan senkron generatörün üzerine yük alabilmesi için  senkron generatörü döndüren motorun devir sayısı veya gücü yükseltilmelidir. Bu-  nun için döndürücü makinenin tipine göre gaz, benzin veya buhar miktarı artırılır.</a:t>
            </a:r>
            <a:endParaRPr sz="1200">
              <a:solidFill>
                <a:schemeClr val="dk1"/>
              </a:solidFill>
              <a:latin typeface="Calibri"/>
              <a:ea typeface="Calibri"/>
              <a:cs typeface="Calibri"/>
              <a:sym typeface="Calibri"/>
            </a:endParaRPr>
          </a:p>
          <a:p>
            <a:pPr indent="0" lvl="0" marL="12700" marR="5080" rtl="0" algn="just">
              <a:lnSpc>
                <a:spcPct val="97200"/>
              </a:lnSpc>
              <a:spcBef>
                <a:spcPts val="15"/>
              </a:spcBef>
              <a:spcAft>
                <a:spcPts val="0"/>
              </a:spcAft>
              <a:buNone/>
            </a:pPr>
            <a:r>
              <a:rPr lang="en-US" sz="1200">
                <a:solidFill>
                  <a:srgbClr val="221F1F"/>
                </a:solidFill>
                <a:latin typeface="Calibri"/>
                <a:ea typeface="Calibri"/>
                <a:cs typeface="Calibri"/>
                <a:sym typeface="Calibri"/>
              </a:rPr>
              <a:t>II. senkron generatör yükün bir kısmını üzerine alınca, yükü azalan I. senkron gene-  ratörün devir sayısı, dolayısıyla sistemin frekansı bir miktar yükselir. Bu nedenle II.  senkron generatörün döndürücü gücü artırılırken I.’ninki biraz azaltılmalı ve böylece  şebeke  frekansının değişmesiönlenmelidir.</a:t>
            </a:r>
            <a:endParaRPr sz="1200">
              <a:solidFill>
                <a:schemeClr val="dk1"/>
              </a:solidFill>
              <a:latin typeface="Calibri"/>
              <a:ea typeface="Calibri"/>
              <a:cs typeface="Calibri"/>
              <a:sym typeface="Calibri"/>
            </a:endParaRPr>
          </a:p>
        </p:txBody>
      </p:sp>
      <p:sp>
        <p:nvSpPr>
          <p:cNvPr id="234" name="Google Shape;234;p32"/>
          <p:cNvSpPr txBox="1"/>
          <p:nvPr/>
        </p:nvSpPr>
        <p:spPr>
          <a:xfrm>
            <a:off x="895908" y="7879460"/>
            <a:ext cx="5249545" cy="681355"/>
          </a:xfrm>
          <a:prstGeom prst="rect">
            <a:avLst/>
          </a:prstGeom>
          <a:noFill/>
          <a:ln>
            <a:noFill/>
          </a:ln>
        </p:spPr>
        <p:txBody>
          <a:bodyPr anchorCtr="0" anchor="t" bIns="0" lIns="0" spcFirstLastPara="1" rIns="0" wrap="square" tIns="0">
            <a:noAutofit/>
          </a:bodyPr>
          <a:lstStyle/>
          <a:p>
            <a:pPr indent="0" lvl="0" marL="142430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7.25 Paralel bağlı iki senkron generatör</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1050">
              <a:solidFill>
                <a:schemeClr val="dk1"/>
              </a:solidFill>
              <a:latin typeface="Times New Roman"/>
              <a:ea typeface="Times New Roman"/>
              <a:cs typeface="Times New Roman"/>
              <a:sym typeface="Times New Roman"/>
            </a:endParaRPr>
          </a:p>
          <a:p>
            <a:pPr indent="359410" lvl="0" marL="12700" marR="5080" rtl="0" algn="l">
              <a:lnSpc>
                <a:spcPct val="115833"/>
              </a:lnSpc>
              <a:spcBef>
                <a:spcPts val="0"/>
              </a:spcBef>
              <a:spcAft>
                <a:spcPts val="0"/>
              </a:spcAft>
              <a:buNone/>
            </a:pPr>
            <a:r>
              <a:rPr lang="en-US" sz="1200">
                <a:solidFill>
                  <a:srgbClr val="221F1F"/>
                </a:solidFill>
                <a:latin typeface="Calibri"/>
                <a:ea typeface="Calibri"/>
                <a:cs typeface="Calibri"/>
                <a:sym typeface="Calibri"/>
              </a:rPr>
              <a:t>Senkron generatörlerin yük dağılımında karşılaşılan diğer bir olay, senkron  generatör  güç  katsayılarının  (cosφ’lerinin)  değişmesidir.  örneğin,  her  iki  senkron</a:t>
            </a:r>
            <a:endParaRPr sz="1200">
              <a:solidFill>
                <a:schemeClr val="dk1"/>
              </a:solidFill>
              <a:latin typeface="Calibri"/>
              <a:ea typeface="Calibri"/>
              <a:cs typeface="Calibri"/>
              <a:sym typeface="Calibri"/>
            </a:endParaRPr>
          </a:p>
        </p:txBody>
      </p:sp>
      <p:sp>
        <p:nvSpPr>
          <p:cNvPr id="235" name="Google Shape;235;p32"/>
          <p:cNvSpPr/>
          <p:nvPr/>
        </p:nvSpPr>
        <p:spPr>
          <a:xfrm>
            <a:off x="1042416" y="3511295"/>
            <a:ext cx="4968240" cy="42641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33"/>
          <p:cNvSpPr txBox="1"/>
          <p:nvPr/>
        </p:nvSpPr>
        <p:spPr>
          <a:xfrm>
            <a:off x="898956" y="1219209"/>
            <a:ext cx="5250180" cy="3228340"/>
          </a:xfrm>
          <a:prstGeom prst="rect">
            <a:avLst/>
          </a:prstGeom>
          <a:noFill/>
          <a:ln>
            <a:noFill/>
          </a:ln>
        </p:spPr>
        <p:txBody>
          <a:bodyPr anchorCtr="0" anchor="t" bIns="0" lIns="0" spcFirstLastPara="1" rIns="0" wrap="square" tIns="0">
            <a:noAutofit/>
          </a:bodyPr>
          <a:lstStyle/>
          <a:p>
            <a:pPr indent="0" lvl="0" marL="12700" marR="8890" rtl="0" algn="just">
              <a:lnSpc>
                <a:spcPct val="96800"/>
              </a:lnSpc>
              <a:spcBef>
                <a:spcPts val="0"/>
              </a:spcBef>
              <a:spcAft>
                <a:spcPts val="0"/>
              </a:spcAft>
              <a:buNone/>
            </a:pPr>
            <a:r>
              <a:rPr lang="en-US" sz="1200">
                <a:solidFill>
                  <a:srgbClr val="221F1F"/>
                </a:solidFill>
                <a:latin typeface="Calibri"/>
                <a:ea typeface="Calibri"/>
                <a:cs typeface="Calibri"/>
                <a:sym typeface="Calibri"/>
              </a:rPr>
              <a:t>generatörün wattmetrelerinin aynı gücü gösterdiğini kabul edelim. Fakat senkron  generatör akımları farklı olsun. Bu durumda akımı yüksek olan senkron generatör  fazla, az olan ise eksik uyartılmış demektir.</a:t>
            </a:r>
            <a:endParaRPr sz="1200">
              <a:solidFill>
                <a:schemeClr val="dk1"/>
              </a:solidFill>
              <a:latin typeface="Calibri"/>
              <a:ea typeface="Calibri"/>
              <a:cs typeface="Calibri"/>
              <a:sym typeface="Calibri"/>
            </a:endParaRPr>
          </a:p>
          <a:p>
            <a:pPr indent="359410" lvl="0" marL="12700" marR="5080" rtl="0" algn="just">
              <a:lnSpc>
                <a:spcPct val="97100"/>
              </a:lnSpc>
              <a:spcBef>
                <a:spcPts val="570"/>
              </a:spcBef>
              <a:spcAft>
                <a:spcPts val="0"/>
              </a:spcAft>
              <a:buNone/>
            </a:pPr>
            <a:r>
              <a:rPr lang="en-US" sz="1200">
                <a:solidFill>
                  <a:srgbClr val="221F1F"/>
                </a:solidFill>
                <a:latin typeface="Calibri"/>
                <a:ea typeface="Calibri"/>
                <a:cs typeface="Calibri"/>
                <a:sym typeface="Calibri"/>
              </a:rPr>
              <a:t>Yapılacak işlem; devreye yeni giren II. senkron generatörün uyartım akımı biraz  artırılırken I. senkron generatörünkini azaltmak olmalıdır. İşleme, devrede cosφ’ler  aynı değeri gösterinceye kadar devam edilir. Senkron generatörlerin güç katsayı-  larının (cosφ lerinin) eşitsizliğinde;Uyartım akımları değiştirilerek yük paylaşımında  eşitlik sağlanır.</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300">
              <a:solidFill>
                <a:schemeClr val="dk1"/>
              </a:solidFill>
              <a:latin typeface="Times New Roman"/>
              <a:ea typeface="Times New Roman"/>
              <a:cs typeface="Times New Roman"/>
              <a:sym typeface="Times New Roman"/>
            </a:endParaRPr>
          </a:p>
          <a:p>
            <a:pPr indent="0" lvl="0" marL="372110" marR="0" rtl="0" algn="l">
              <a:lnSpc>
                <a:spcPct val="100000"/>
              </a:lnSpc>
              <a:spcBef>
                <a:spcPts val="5"/>
              </a:spcBef>
              <a:spcAft>
                <a:spcPts val="0"/>
              </a:spcAft>
              <a:buNone/>
            </a:pPr>
            <a:r>
              <a:rPr b="1" lang="en-US" sz="1600">
                <a:solidFill>
                  <a:srgbClr val="EC1C23"/>
                </a:solidFill>
                <a:latin typeface="Palatino Linotype"/>
                <a:ea typeface="Palatino Linotype"/>
                <a:cs typeface="Palatino Linotype"/>
                <a:sym typeface="Palatino Linotype"/>
              </a:rPr>
              <a:t>7.4.3. Generatör Etiketinin  Okunması</a:t>
            </a:r>
            <a:endParaRPr sz="1600">
              <a:solidFill>
                <a:schemeClr val="dk1"/>
              </a:solidFill>
              <a:latin typeface="Palatino Linotype"/>
              <a:ea typeface="Palatino Linotype"/>
              <a:cs typeface="Palatino Linotype"/>
              <a:sym typeface="Palatino Linotype"/>
            </a:endParaRPr>
          </a:p>
          <a:p>
            <a:pPr indent="359410" lvl="0" marL="12700" marR="5715" rtl="0" algn="just">
              <a:lnSpc>
                <a:spcPct val="97500"/>
              </a:lnSpc>
              <a:spcBef>
                <a:spcPts val="1085"/>
              </a:spcBef>
              <a:spcAft>
                <a:spcPts val="0"/>
              </a:spcAft>
              <a:buNone/>
            </a:pPr>
            <a:r>
              <a:rPr lang="en-US" sz="1200">
                <a:solidFill>
                  <a:srgbClr val="221F1F"/>
                </a:solidFill>
                <a:latin typeface="Calibri"/>
                <a:ea typeface="Calibri"/>
                <a:cs typeface="Calibri"/>
                <a:sym typeface="Calibri"/>
              </a:rPr>
              <a:t>Senkron generatörler üzerinde, bütün elektrik makinelerinde olduğu gibi  özelliklerini ve çalışma şartlarını bildiren etiketler bulunur. Genellikle alüminyum-  dan yapılmaktadır. Etiketler IEC- 60034-1, TS3205, vDE0530 ve ISO 8528-3 standart-  larındabelirtilenbilgileriiçermelidir. Standartlara göreetiketlerde bazıdeğişiklikler  olabilir.</a:t>
            </a:r>
            <a:endParaRPr sz="1200">
              <a:solidFill>
                <a:schemeClr val="dk1"/>
              </a:solidFill>
              <a:latin typeface="Calibri"/>
              <a:ea typeface="Calibri"/>
              <a:cs typeface="Calibri"/>
              <a:sym typeface="Calibri"/>
            </a:endParaRPr>
          </a:p>
          <a:p>
            <a:pPr indent="0" lvl="0" marL="372110" marR="0" rtl="0" algn="l">
              <a:lnSpc>
                <a:spcPct val="100000"/>
              </a:lnSpc>
              <a:spcBef>
                <a:spcPts val="500"/>
              </a:spcBef>
              <a:spcAft>
                <a:spcPts val="0"/>
              </a:spcAft>
              <a:buNone/>
            </a:pPr>
            <a:r>
              <a:rPr i="1" lang="en-US" sz="1200">
                <a:solidFill>
                  <a:srgbClr val="221F1F"/>
                </a:solidFill>
                <a:latin typeface="Calibri"/>
                <a:ea typeface="Calibri"/>
                <a:cs typeface="Calibri"/>
                <a:sym typeface="Calibri"/>
              </a:rPr>
              <a:t>Etiket üzerinde;</a:t>
            </a:r>
            <a:endParaRPr sz="1200">
              <a:solidFill>
                <a:schemeClr val="dk1"/>
              </a:solidFill>
              <a:latin typeface="Calibri"/>
              <a:ea typeface="Calibri"/>
              <a:cs typeface="Calibri"/>
              <a:sym typeface="Calibri"/>
            </a:endParaRPr>
          </a:p>
        </p:txBody>
      </p:sp>
      <p:sp>
        <p:nvSpPr>
          <p:cNvPr id="241" name="Google Shape;241;p33"/>
          <p:cNvSpPr txBox="1"/>
          <p:nvPr/>
        </p:nvSpPr>
        <p:spPr>
          <a:xfrm>
            <a:off x="1295527" y="6436486"/>
            <a:ext cx="4580255" cy="2087880"/>
          </a:xfrm>
          <a:prstGeom prst="rect">
            <a:avLst/>
          </a:prstGeom>
          <a:noFill/>
          <a:ln>
            <a:noFill/>
          </a:ln>
        </p:spPr>
        <p:txBody>
          <a:bodyPr anchorCtr="0" anchor="t" bIns="0" lIns="0" spcFirstLastPara="1" rIns="0" wrap="square" tIns="0">
            <a:noAutofit/>
          </a:bodyPr>
          <a:lstStyle/>
          <a:p>
            <a:pPr indent="-106679" lvl="0" marL="119379"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Üreticikuruluşunadı</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 kuruluşa göre, makine ile ilgili fabrikasyon bilgileri içeren model</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numarası</a:t>
            </a:r>
            <a:endParaRPr sz="1200">
              <a:solidFill>
                <a:schemeClr val="dk1"/>
              </a:solidFill>
              <a:latin typeface="Calibri"/>
              <a:ea typeface="Calibri"/>
              <a:cs typeface="Calibri"/>
              <a:sym typeface="Calibri"/>
            </a:endParaRPr>
          </a:p>
          <a:p>
            <a:pPr indent="-106679" lvl="0" marL="11937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Üretici kuruluşa göre seri üretim numarası</a:t>
            </a:r>
            <a:endParaRPr sz="1200">
              <a:solidFill>
                <a:schemeClr val="dk1"/>
              </a:solidFill>
              <a:latin typeface="Calibri"/>
              <a:ea typeface="Calibri"/>
              <a:cs typeface="Calibri"/>
              <a:sym typeface="Calibri"/>
            </a:endParaRPr>
          </a:p>
          <a:p>
            <a:pPr indent="-106679" lvl="0" marL="119379" marR="40005" rtl="0" algn="l">
              <a:lnSpc>
                <a:spcPct val="115833"/>
              </a:lnSpc>
              <a:spcBef>
                <a:spcPts val="35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Generatörden elde edilebilecek nominal çıkış gerilimi ve besleme çıkış  akımı</a:t>
            </a:r>
            <a:endParaRPr sz="1200">
              <a:solidFill>
                <a:schemeClr val="dk1"/>
              </a:solidFill>
              <a:latin typeface="Calibri"/>
              <a:ea typeface="Calibri"/>
              <a:cs typeface="Calibri"/>
              <a:sym typeface="Calibri"/>
            </a:endParaRPr>
          </a:p>
          <a:p>
            <a:pPr indent="-106679" lvl="0" marL="119379" marR="0" rtl="0" algn="l">
              <a:lnSpc>
                <a:spcPct val="100000"/>
              </a:lnSpc>
              <a:spcBef>
                <a:spcPts val="1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Generatörrotorunudöndürenyakıtıncinsi</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 çıkış gücü</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Üretilen frekans değeri</a:t>
            </a:r>
            <a:endParaRPr sz="1200">
              <a:solidFill>
                <a:schemeClr val="dk1"/>
              </a:solidFill>
              <a:latin typeface="Calibri"/>
              <a:ea typeface="Calibri"/>
              <a:cs typeface="Calibri"/>
              <a:sym typeface="Calibri"/>
            </a:endParaRPr>
          </a:p>
          <a:p>
            <a:pPr indent="-106679" lvl="0" marL="11937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Maksimum ortamçalışmasıcaklığı</a:t>
            </a:r>
            <a:endParaRPr sz="1200">
              <a:solidFill>
                <a:schemeClr val="dk1"/>
              </a:solidFill>
              <a:latin typeface="Calibri"/>
              <a:ea typeface="Calibri"/>
              <a:cs typeface="Calibri"/>
              <a:sym typeface="Calibri"/>
            </a:endParaRPr>
          </a:p>
        </p:txBody>
      </p:sp>
      <p:sp>
        <p:nvSpPr>
          <p:cNvPr id="242" name="Google Shape;242;p33"/>
          <p:cNvSpPr/>
          <p:nvPr/>
        </p:nvSpPr>
        <p:spPr>
          <a:xfrm>
            <a:off x="1819655" y="4517135"/>
            <a:ext cx="3407664" cy="18989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34"/>
          <p:cNvSpPr txBox="1"/>
          <p:nvPr/>
        </p:nvSpPr>
        <p:spPr>
          <a:xfrm>
            <a:off x="895908" y="1210309"/>
            <a:ext cx="5254625" cy="3990340"/>
          </a:xfrm>
          <a:prstGeom prst="rect">
            <a:avLst/>
          </a:prstGeom>
          <a:noFill/>
          <a:ln>
            <a:noFill/>
          </a:ln>
        </p:spPr>
        <p:txBody>
          <a:bodyPr anchorCtr="0" anchor="t" bIns="0" lIns="0" spcFirstLastPara="1" rIns="0" wrap="square" tIns="0">
            <a:noAutofit/>
          </a:bodyPr>
          <a:lstStyle/>
          <a:p>
            <a:pPr indent="-109854" lvl="0" marL="518794"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 dönüşhızı</a:t>
            </a:r>
            <a:endParaRPr sz="1200">
              <a:solidFill>
                <a:schemeClr val="dk1"/>
              </a:solidFill>
              <a:latin typeface="Calibri"/>
              <a:ea typeface="Calibri"/>
              <a:cs typeface="Calibri"/>
              <a:sym typeface="Calibri"/>
            </a:endParaRPr>
          </a:p>
          <a:p>
            <a:pPr indent="-109854" lvl="0" marL="518794" marR="535940" rtl="0" algn="l">
              <a:lnSpc>
                <a:spcPct val="115833"/>
              </a:lnSpc>
              <a:spcBef>
                <a:spcPts val="35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Generatör çalışma şekli (devamlı ya da süreli) ve yan tarafta görülen  birtakım bilgiler yer alır.</a:t>
            </a:r>
            <a:endParaRPr sz="12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1250">
              <a:solidFill>
                <a:schemeClr val="dk1"/>
              </a:solidFill>
              <a:latin typeface="Times New Roman"/>
              <a:ea typeface="Times New Roman"/>
              <a:cs typeface="Times New Roman"/>
              <a:sym typeface="Times New Roman"/>
            </a:endParaRPr>
          </a:p>
          <a:p>
            <a:pPr indent="359410" lvl="0" marL="12700" marR="5080" rtl="0" algn="just">
              <a:lnSpc>
                <a:spcPct val="103899"/>
              </a:lnSpc>
              <a:spcBef>
                <a:spcPts val="0"/>
              </a:spcBef>
              <a:spcAft>
                <a:spcPts val="0"/>
              </a:spcAft>
              <a:buNone/>
            </a:pPr>
            <a:r>
              <a:rPr b="1" lang="en-US" sz="1600">
                <a:solidFill>
                  <a:srgbClr val="EC1C23"/>
                </a:solidFill>
                <a:latin typeface="Palatino Linotype"/>
                <a:ea typeface="Palatino Linotype"/>
                <a:cs typeface="Palatino Linotype"/>
                <a:sym typeface="Palatino Linotype"/>
              </a:rPr>
              <a:t>7.4.4. Alternatörlerin paralel bağlama deneyi ve yüke iş-  tirak</a:t>
            </a:r>
            <a:endParaRPr sz="1600">
              <a:solidFill>
                <a:schemeClr val="dk1"/>
              </a:solidFill>
              <a:latin typeface="Palatino Linotype"/>
              <a:ea typeface="Palatino Linotype"/>
              <a:cs typeface="Palatino Linotype"/>
              <a:sym typeface="Palatino Linotype"/>
            </a:endParaRPr>
          </a:p>
          <a:p>
            <a:pPr indent="359410" lvl="0" marL="12700" marR="6350" rtl="0" algn="just">
              <a:lnSpc>
                <a:spcPct val="97000"/>
              </a:lnSpc>
              <a:spcBef>
                <a:spcPts val="1065"/>
              </a:spcBef>
              <a:spcAft>
                <a:spcPts val="0"/>
              </a:spcAft>
              <a:buNone/>
            </a:pPr>
            <a:r>
              <a:rPr lang="en-US" sz="1200">
                <a:solidFill>
                  <a:srgbClr val="221F1F"/>
                </a:solidFill>
                <a:latin typeface="Calibri"/>
                <a:ea typeface="Calibri"/>
                <a:cs typeface="Calibri"/>
                <a:sym typeface="Calibri"/>
              </a:rPr>
              <a:t>Deneyin amacı: Alternatörleri paralel bağlamak ve yük aktarımını sağlamak.  Dinamoları (D.A. generatörlerini ) paralel bağlamak için bunların gerilim ve pola-  ritelerinin aynı olması gerekir. Buna karşılık senkron generatörleri (</a:t>
            </a:r>
            <a:r>
              <a:rPr i="1" lang="en-US" sz="1200">
                <a:solidFill>
                  <a:srgbClr val="221F1F"/>
                </a:solidFill>
                <a:latin typeface="Calibri"/>
                <a:ea typeface="Calibri"/>
                <a:cs typeface="Calibri"/>
                <a:sym typeface="Calibri"/>
              </a:rPr>
              <a:t>Alternatörleri</a:t>
            </a:r>
            <a:r>
              <a:rPr lang="en-US" sz="1200">
                <a:solidFill>
                  <a:srgbClr val="221F1F"/>
                </a:solidFill>
                <a:latin typeface="Calibri"/>
                <a:ea typeface="Calibri"/>
                <a:cs typeface="Calibri"/>
                <a:sym typeface="Calibri"/>
              </a:rPr>
              <a:t>)  paralel bağlarken çıkış gerilimlerinin, gerek genliğinin gerekse polaritelerinin belli  bir frekansta devamlı değiştiği unutulmamalıdır. Bu sebepten, alternatörler paralel  bağlarken aşağıdaki şartlar mutlaka   sağlanmalıdır: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Çıkış gerilimleri eşit olmalıdır.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Frekansları eşit olmalıdır.</a:t>
            </a:r>
            <a:endParaRPr sz="1200">
              <a:solidFill>
                <a:schemeClr val="dk1"/>
              </a:solidFill>
              <a:latin typeface="Calibri"/>
              <a:ea typeface="Calibri"/>
              <a:cs typeface="Calibri"/>
              <a:sym typeface="Calibri"/>
            </a:endParaRPr>
          </a:p>
          <a:p>
            <a:pPr indent="-109854" lvl="0" marL="518794" marR="0" rtl="0" algn="l">
              <a:lnSpc>
                <a:spcPct val="100000"/>
              </a:lnSpc>
              <a:spcBef>
                <a:spcPts val="26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Çıkışgerilimleriaynıfazda olmalıdır.</a:t>
            </a:r>
            <a:endParaRPr sz="1200">
              <a:solidFill>
                <a:schemeClr val="dk1"/>
              </a:solidFill>
              <a:latin typeface="Calibri"/>
              <a:ea typeface="Calibri"/>
              <a:cs typeface="Calibri"/>
              <a:sym typeface="Calibri"/>
            </a:endParaRPr>
          </a:p>
          <a:p>
            <a:pPr indent="359410" lvl="0" marL="12700" marR="6350" rtl="0" algn="just">
              <a:lnSpc>
                <a:spcPct val="115833"/>
              </a:lnSpc>
              <a:spcBef>
                <a:spcPts val="615"/>
              </a:spcBef>
              <a:spcAft>
                <a:spcPts val="0"/>
              </a:spcAft>
              <a:buNone/>
            </a:pPr>
            <a:r>
              <a:rPr lang="en-US" sz="1200">
                <a:solidFill>
                  <a:srgbClr val="221F1F"/>
                </a:solidFill>
                <a:latin typeface="Calibri"/>
                <a:ea typeface="Calibri"/>
                <a:cs typeface="Calibri"/>
                <a:sym typeface="Calibri"/>
              </a:rPr>
              <a:t>Bu şartlar sağlandığında, alternatörler senkronize edilmiş demektir. Üç fazlı iki  alternatörü senkronize etmek için yapılması gereken işlemler aşağıda sırasıyla anla-  tılmıştır.</a:t>
            </a:r>
            <a:endParaRPr sz="1200">
              <a:solidFill>
                <a:schemeClr val="dk1"/>
              </a:solidFill>
              <a:latin typeface="Calibri"/>
              <a:ea typeface="Calibri"/>
              <a:cs typeface="Calibri"/>
              <a:sym typeface="Calibri"/>
            </a:endParaRPr>
          </a:p>
          <a:p>
            <a:pPr indent="0" lvl="0" marL="12700" marR="0" rtl="0" algn="l">
              <a:lnSpc>
                <a:spcPct val="100000"/>
              </a:lnSpc>
              <a:spcBef>
                <a:spcPts val="484"/>
              </a:spcBef>
              <a:spcAft>
                <a:spcPts val="0"/>
              </a:spcAft>
              <a:buNone/>
            </a:pPr>
            <a:r>
              <a:rPr i="1" lang="en-US" sz="1200">
                <a:solidFill>
                  <a:srgbClr val="D2222A"/>
                </a:solidFill>
                <a:latin typeface="Calibri"/>
                <a:ea typeface="Calibri"/>
                <a:cs typeface="Calibri"/>
                <a:sym typeface="Calibri"/>
              </a:rPr>
              <a:t>Deneyin bağlantı şeması:</a:t>
            </a:r>
            <a:endParaRPr sz="1200">
              <a:solidFill>
                <a:schemeClr val="dk1"/>
              </a:solidFill>
              <a:latin typeface="Calibri"/>
              <a:ea typeface="Calibri"/>
              <a:cs typeface="Calibri"/>
              <a:sym typeface="Calibri"/>
            </a:endParaRPr>
          </a:p>
        </p:txBody>
      </p:sp>
      <p:sp>
        <p:nvSpPr>
          <p:cNvPr id="248" name="Google Shape;248;p34"/>
          <p:cNvSpPr txBox="1"/>
          <p:nvPr/>
        </p:nvSpPr>
        <p:spPr>
          <a:xfrm>
            <a:off x="1292478" y="7379588"/>
            <a:ext cx="4749165" cy="1168400"/>
          </a:xfrm>
          <a:prstGeom prst="rect">
            <a:avLst/>
          </a:prstGeom>
          <a:noFill/>
          <a:ln>
            <a:noFill/>
          </a:ln>
        </p:spPr>
        <p:txBody>
          <a:bodyPr anchorCtr="0" anchor="t" bIns="0" lIns="0" spcFirstLastPara="1" rIns="0" wrap="square" tIns="0">
            <a:noAutofit/>
          </a:bodyPr>
          <a:lstStyle/>
          <a:p>
            <a:pPr indent="0" lvl="0" marL="4572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7.26 Senkron generatörleri senkronlama ve paralel bağlama deney bağlantısı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73025"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Deney işlem basamakları:</a:t>
            </a:r>
            <a:endParaRPr sz="1200">
              <a:solidFill>
                <a:schemeClr val="dk1"/>
              </a:solidFill>
              <a:latin typeface="Calibri"/>
              <a:ea typeface="Calibri"/>
              <a:cs typeface="Calibri"/>
              <a:sym typeface="Calibri"/>
            </a:endParaRPr>
          </a:p>
          <a:p>
            <a:pPr indent="-109220" lvl="0" marL="121920" marR="5080" rtl="0" algn="l">
              <a:lnSpc>
                <a:spcPct val="115833"/>
              </a:lnSpc>
              <a:spcBef>
                <a:spcPts val="6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santralin ana baralarına belli frekans ve gerilimde enerji  verdiğini farz edelim</a:t>
            </a:r>
            <a:endParaRPr sz="1200">
              <a:solidFill>
                <a:schemeClr val="dk1"/>
              </a:solidFill>
              <a:latin typeface="Calibri"/>
              <a:ea typeface="Calibri"/>
              <a:cs typeface="Calibri"/>
              <a:sym typeface="Calibri"/>
            </a:endParaRPr>
          </a:p>
          <a:p>
            <a:pPr indent="-109220" lvl="0" marL="121920" marR="0" rtl="0" algn="l">
              <a:lnSpc>
                <a:spcPct val="100000"/>
              </a:lnSpc>
              <a:spcBef>
                <a:spcPts val="1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Paralel bağlanacak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ile  senkronize</a:t>
            </a:r>
            <a:endParaRPr sz="1200">
              <a:solidFill>
                <a:schemeClr val="dk1"/>
              </a:solidFill>
              <a:latin typeface="Calibri"/>
              <a:ea typeface="Calibri"/>
              <a:cs typeface="Calibri"/>
              <a:sym typeface="Calibri"/>
            </a:endParaRPr>
          </a:p>
        </p:txBody>
      </p:sp>
      <p:sp>
        <p:nvSpPr>
          <p:cNvPr id="249" name="Google Shape;249;p34"/>
          <p:cNvSpPr/>
          <p:nvPr/>
        </p:nvSpPr>
        <p:spPr>
          <a:xfrm>
            <a:off x="1563624" y="5416295"/>
            <a:ext cx="3944112" cy="17373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3" name="Shape 253"/>
        <p:cNvGrpSpPr/>
        <p:nvPr/>
      </p:nvGrpSpPr>
      <p:grpSpPr>
        <a:xfrm>
          <a:off x="0" y="0"/>
          <a:ext cx="0" cy="0"/>
          <a:chOff x="0" y="0"/>
          <a:chExt cx="0" cy="0"/>
        </a:xfrm>
      </p:grpSpPr>
      <p:sp>
        <p:nvSpPr>
          <p:cNvPr id="254" name="Google Shape;254;p35"/>
          <p:cNvSpPr txBox="1"/>
          <p:nvPr/>
        </p:nvSpPr>
        <p:spPr>
          <a:xfrm>
            <a:off x="1319911" y="1219392"/>
            <a:ext cx="4592955" cy="1478280"/>
          </a:xfrm>
          <a:prstGeom prst="rect">
            <a:avLst/>
          </a:prstGeom>
          <a:noFill/>
          <a:ln>
            <a:noFill/>
          </a:ln>
        </p:spPr>
        <p:txBody>
          <a:bodyPr anchorCtr="0" anchor="t" bIns="0" lIns="0" spcFirstLastPara="1" rIns="0" wrap="square" tIns="0">
            <a:noAutofit/>
          </a:bodyPr>
          <a:lstStyle/>
          <a:p>
            <a:pPr indent="0" lvl="0" marL="118745" marR="0" rtl="0" algn="l">
              <a:lnSpc>
                <a:spcPct val="114166"/>
              </a:lnSpc>
              <a:spcBef>
                <a:spcPts val="0"/>
              </a:spcBef>
              <a:spcAft>
                <a:spcPts val="0"/>
              </a:spcAft>
              <a:buNone/>
            </a:pPr>
            <a:r>
              <a:rPr lang="en-US" sz="1200">
                <a:solidFill>
                  <a:srgbClr val="57585B"/>
                </a:solidFill>
                <a:latin typeface="Calibri"/>
                <a:ea typeface="Calibri"/>
                <a:cs typeface="Calibri"/>
                <a:sym typeface="Calibri"/>
              </a:rPr>
              <a:t>edildiğini kabul ediyoruz.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hızını istenen frekans elde</a:t>
            </a:r>
            <a:endParaRPr sz="1200">
              <a:solidFill>
                <a:schemeClr val="dk1"/>
              </a:solidFill>
              <a:latin typeface="Calibri"/>
              <a:ea typeface="Calibri"/>
              <a:cs typeface="Calibri"/>
              <a:sym typeface="Calibri"/>
            </a:endParaRPr>
          </a:p>
          <a:p>
            <a:pPr indent="0" lvl="0" marL="118745" marR="5080" rtl="0" algn="l">
              <a:lnSpc>
                <a:spcPct val="115833"/>
              </a:lnSpc>
              <a:spcBef>
                <a:spcPts val="65"/>
              </a:spcBef>
              <a:spcAft>
                <a:spcPts val="0"/>
              </a:spcAft>
              <a:buNone/>
            </a:pPr>
            <a:r>
              <a:rPr lang="en-US" sz="1200">
                <a:solidFill>
                  <a:srgbClr val="57585B"/>
                </a:solidFill>
                <a:latin typeface="Calibri"/>
                <a:ea typeface="Calibri"/>
                <a:cs typeface="Calibri"/>
                <a:sym typeface="Calibri"/>
              </a:rPr>
              <a:t>edilinceye kadar yükseltiniz. Aynı zamanda,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gerilimini,  alan reostası yardımı ile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gerilimine eşit olacak şekilde  ayarlayınız.</a:t>
            </a:r>
            <a:endParaRPr sz="1200">
              <a:solidFill>
                <a:schemeClr val="dk1"/>
              </a:solidFill>
              <a:latin typeface="Calibri"/>
              <a:ea typeface="Calibri"/>
              <a:cs typeface="Calibri"/>
              <a:sym typeface="Calibri"/>
            </a:endParaRPr>
          </a:p>
          <a:p>
            <a:pPr indent="-106679" lvl="0" marL="119379" marR="394970" rtl="0" algn="just">
              <a:lnSpc>
                <a:spcPct val="96700"/>
              </a:lnSpc>
              <a:spcBef>
                <a:spcPts val="27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alternatörünün üç faz çıkış gerilimlilerinin,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alternatörünün  gerilimleriyle aynı fazda olması için; her iki alternatörün faz sırası  ve frekanslarının birbirine eşit olması şarttır. Bu şartların  sağlanıp</a:t>
            </a:r>
            <a:endParaRPr sz="1200">
              <a:solidFill>
                <a:schemeClr val="dk1"/>
              </a:solidFill>
              <a:latin typeface="Calibri"/>
              <a:ea typeface="Calibri"/>
              <a:cs typeface="Calibri"/>
              <a:sym typeface="Calibri"/>
            </a:endParaRPr>
          </a:p>
          <a:p>
            <a:pPr indent="0" lvl="0" marL="118745" marR="0" rtl="0" algn="l">
              <a:lnSpc>
                <a:spcPct val="117916"/>
              </a:lnSpc>
              <a:spcBef>
                <a:spcPts val="0"/>
              </a:spcBef>
              <a:spcAft>
                <a:spcPts val="0"/>
              </a:spcAft>
              <a:buNone/>
            </a:pPr>
            <a:r>
              <a:rPr lang="en-US" sz="1200">
                <a:solidFill>
                  <a:srgbClr val="57585B"/>
                </a:solidFill>
                <a:latin typeface="Calibri"/>
                <a:ea typeface="Calibri"/>
                <a:cs typeface="Calibri"/>
                <a:sym typeface="Calibri"/>
              </a:rPr>
              <a:t>sağlanmadığını senkronizasyon lambaları yardımıyla kontrol ediniz.</a:t>
            </a:r>
            <a:endParaRPr sz="1200">
              <a:solidFill>
                <a:schemeClr val="dk1"/>
              </a:solidFill>
              <a:latin typeface="Calibri"/>
              <a:ea typeface="Calibri"/>
              <a:cs typeface="Calibri"/>
              <a:sym typeface="Calibri"/>
            </a:endParaRPr>
          </a:p>
        </p:txBody>
      </p:sp>
      <p:sp>
        <p:nvSpPr>
          <p:cNvPr id="255" name="Google Shape;255;p35"/>
          <p:cNvSpPr txBox="1"/>
          <p:nvPr/>
        </p:nvSpPr>
        <p:spPr>
          <a:xfrm>
            <a:off x="923340" y="3998213"/>
            <a:ext cx="5266690" cy="4632960"/>
          </a:xfrm>
          <a:prstGeom prst="rect">
            <a:avLst/>
          </a:prstGeom>
          <a:noFill/>
          <a:ln>
            <a:noFill/>
          </a:ln>
        </p:spPr>
        <p:txBody>
          <a:bodyPr anchorCtr="0" anchor="t" bIns="0" lIns="0" spcFirstLastPara="1" rIns="0" wrap="square" tIns="0">
            <a:noAutofit/>
          </a:bodyPr>
          <a:lstStyle/>
          <a:p>
            <a:pPr indent="0" lvl="0" marL="13970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Tablo 7.2 Deneyde kullanılan aletler tablosu</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20955" rtl="0" algn="just">
              <a:lnSpc>
                <a:spcPct val="97500"/>
              </a:lnSpc>
              <a:spcBef>
                <a:spcPts val="0"/>
              </a:spcBef>
              <a:spcAft>
                <a:spcPts val="0"/>
              </a:spcAft>
              <a:buNone/>
            </a:pPr>
            <a:r>
              <a:rPr lang="en-US" sz="1200">
                <a:solidFill>
                  <a:srgbClr val="221F1F"/>
                </a:solidFill>
                <a:latin typeface="Calibri"/>
                <a:ea typeface="Calibri"/>
                <a:cs typeface="Calibri"/>
                <a:sym typeface="Calibri"/>
              </a:rPr>
              <a:t>şekil 7.26’de üç fazlı iki alternatörü senkronize etmek için kullanılan bir devre  görülmektedir.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 yüke enerji vermektedir.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 ise buna pa-  ralel bağlanacaktır.</a:t>
            </a:r>
            <a:endParaRPr sz="1200">
              <a:solidFill>
                <a:schemeClr val="dk1"/>
              </a:solidFill>
              <a:latin typeface="Calibri"/>
              <a:ea typeface="Calibri"/>
              <a:cs typeface="Calibri"/>
              <a:sym typeface="Calibri"/>
            </a:endParaRPr>
          </a:p>
          <a:p>
            <a:pPr indent="359410" lvl="0" marL="12700" marR="20955" rtl="0" algn="just">
              <a:lnSpc>
                <a:spcPct val="97600"/>
              </a:lnSpc>
              <a:spcBef>
                <a:spcPts val="535"/>
              </a:spcBef>
              <a:spcAft>
                <a:spcPts val="0"/>
              </a:spcAft>
              <a:buNone/>
            </a:pPr>
            <a:r>
              <a:rPr lang="en-US" sz="1200">
                <a:solidFill>
                  <a:srgbClr val="221F1F"/>
                </a:solidFill>
                <a:latin typeface="Calibri"/>
                <a:ea typeface="Calibri"/>
                <a:cs typeface="Calibri"/>
                <a:sym typeface="Calibri"/>
              </a:rPr>
              <a:t>Çalışma gerilimleri, alternatörün çıkış gerilimine uygun üç lambadan her biri,  şekildeki gibi birer anahtara bağlanmıştır. Alternatörler birlikte çalışırken şu iki du-  rumdan  biriyle karşılaşabilirsiniz:</a:t>
            </a:r>
            <a:endParaRPr sz="1200">
              <a:solidFill>
                <a:schemeClr val="dk1"/>
              </a:solidFill>
              <a:latin typeface="Calibri"/>
              <a:ea typeface="Calibri"/>
              <a:cs typeface="Calibri"/>
              <a:sym typeface="Calibri"/>
            </a:endParaRPr>
          </a:p>
          <a:p>
            <a:pPr indent="-106679" lvl="0" marL="515619" marR="299085" rtl="0" algn="l">
              <a:lnSpc>
                <a:spcPct val="115833"/>
              </a:lnSpc>
              <a:spcBef>
                <a:spcPts val="35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Her üç lamba,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ve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alternatörlerinin frekansları arasındaki farka bağlı  bir hız ile hep birlikte yanıp  sönebilirler.</a:t>
            </a:r>
            <a:endParaRPr sz="1200">
              <a:solidFill>
                <a:schemeClr val="dk1"/>
              </a:solidFill>
              <a:latin typeface="Calibri"/>
              <a:ea typeface="Calibri"/>
              <a:cs typeface="Calibri"/>
              <a:sym typeface="Calibri"/>
            </a:endParaRPr>
          </a:p>
          <a:p>
            <a:pPr indent="-106679" lvl="0" marL="515619" marR="120014" rtl="0" algn="l">
              <a:lnSpc>
                <a:spcPct val="96800"/>
              </a:lnSpc>
              <a:spcBef>
                <a:spcPts val="24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Her üç lamba, alternatörlerin frekansları arasındaki farka bağlı bir hızla,  birlikte yanıp sönmeyebilirler. Bu durumda G</a:t>
            </a:r>
            <a:r>
              <a:rPr baseline="-25000" lang="en-US" sz="1050">
                <a:solidFill>
                  <a:srgbClr val="57585B"/>
                </a:solidFill>
                <a:latin typeface="Calibri"/>
                <a:ea typeface="Calibri"/>
                <a:cs typeface="Calibri"/>
                <a:sym typeface="Calibri"/>
              </a:rPr>
              <a:t>2 </a:t>
            </a:r>
            <a:r>
              <a:rPr lang="en-US" sz="1200">
                <a:solidFill>
                  <a:srgbClr val="57585B"/>
                </a:solidFill>
                <a:latin typeface="Calibri"/>
                <a:ea typeface="Calibri"/>
                <a:cs typeface="Calibri"/>
                <a:sym typeface="Calibri"/>
              </a:rPr>
              <a:t>alternatörü ile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arasındaki faz bağlantısı veya sırası aynı  değildir.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57585B"/>
              </a:buClr>
              <a:buSzPts val="1200"/>
              <a:buFont typeface="Calibri"/>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5"/>
              </a:spcBef>
              <a:spcAft>
                <a:spcPts val="0"/>
              </a:spcAft>
              <a:buClr>
                <a:srgbClr val="57585B"/>
              </a:buClr>
              <a:buSzPts val="950"/>
              <a:buFont typeface="Calibri"/>
              <a:buNone/>
            </a:pPr>
            <a:r>
              <a:t/>
            </a:r>
            <a:endParaRPr sz="950">
              <a:solidFill>
                <a:schemeClr val="dk1"/>
              </a:solidFill>
              <a:latin typeface="Times New Roman"/>
              <a:ea typeface="Times New Roman"/>
              <a:cs typeface="Times New Roman"/>
              <a:sym typeface="Times New Roman"/>
            </a:endParaRPr>
          </a:p>
          <a:p>
            <a:pPr indent="359410" lvl="0" marL="12700" marR="20955" rtl="0" algn="just">
              <a:lnSpc>
                <a:spcPct val="97500"/>
              </a:lnSpc>
              <a:spcBef>
                <a:spcPts val="0"/>
              </a:spcBef>
              <a:spcAft>
                <a:spcPts val="0"/>
              </a:spcAft>
              <a:buNone/>
            </a:pPr>
            <a:r>
              <a:rPr lang="en-US" sz="1200">
                <a:solidFill>
                  <a:srgbClr val="221F1F"/>
                </a:solidFill>
                <a:latin typeface="Calibri"/>
                <a:ea typeface="Calibri"/>
                <a:cs typeface="Calibri"/>
                <a:sym typeface="Calibri"/>
              </a:rPr>
              <a:t>şimdi,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faz durumunu,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alternatörününkine eşit olacak şe-  kilde düzeltmeniz gerekecek. O halde,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bağlantı uçlarından her-  hangi  ikisinin  yerlerini değiştirmelisiniz.</a:t>
            </a:r>
            <a:endParaRPr sz="1200">
              <a:solidFill>
                <a:schemeClr val="dk1"/>
              </a:solidFill>
              <a:latin typeface="Calibri"/>
              <a:ea typeface="Calibri"/>
              <a:cs typeface="Calibri"/>
              <a:sym typeface="Calibri"/>
            </a:endParaRPr>
          </a:p>
          <a:p>
            <a:pPr indent="359410" lvl="0" marL="12700" marR="22225" rtl="0" algn="just">
              <a:lnSpc>
                <a:spcPct val="97500"/>
              </a:lnSpc>
              <a:spcBef>
                <a:spcPts val="540"/>
              </a:spcBef>
              <a:spcAft>
                <a:spcPts val="0"/>
              </a:spcAft>
              <a:buNone/>
            </a:pPr>
            <a:r>
              <a:rPr lang="en-US" sz="1200">
                <a:solidFill>
                  <a:srgbClr val="221F1F"/>
                </a:solidFill>
                <a:latin typeface="Calibri"/>
                <a:ea typeface="Calibri"/>
                <a:cs typeface="Calibri"/>
                <a:sym typeface="Calibri"/>
              </a:rPr>
              <a:t>Yukarıdaki işlem basamakları yapıldığında senkronizasyon lambalarının üçü  birlikte yanıpsöneceklerdir. Bubize, alternatörlerarasındakifazbağlantısınındoğru  olduğunu ifadeeder.</a:t>
            </a:r>
            <a:endParaRPr sz="1200">
              <a:solidFill>
                <a:schemeClr val="dk1"/>
              </a:solidFill>
              <a:latin typeface="Calibri"/>
              <a:ea typeface="Calibri"/>
              <a:cs typeface="Calibri"/>
              <a:sym typeface="Calibri"/>
            </a:endParaRPr>
          </a:p>
          <a:p>
            <a:pPr indent="-106679" lvl="0" marL="515619" marR="316865" rtl="0" algn="l">
              <a:lnSpc>
                <a:spcPct val="97600"/>
              </a:lnSpc>
              <a:spcBef>
                <a:spcPts val="27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G2 alternatörünü döndüren makinenin hızını biraz ayarlayarak, G</a:t>
            </a:r>
            <a:r>
              <a:rPr baseline="-25000" lang="en-US" sz="1050">
                <a:solidFill>
                  <a:srgbClr val="57585B"/>
                </a:solidFill>
                <a:latin typeface="Calibri"/>
                <a:ea typeface="Calibri"/>
                <a:cs typeface="Calibri"/>
                <a:sym typeface="Calibri"/>
              </a:rPr>
              <a:t>1  </a:t>
            </a:r>
            <a:r>
              <a:rPr lang="en-US" sz="1200">
                <a:solidFill>
                  <a:srgbClr val="57585B"/>
                </a:solidFill>
                <a:latin typeface="Calibri"/>
                <a:ea typeface="Calibri"/>
                <a:cs typeface="Calibri"/>
                <a:sym typeface="Calibri"/>
              </a:rPr>
              <a:t>alternatörü ile eşit duruma getiriniz. Alternatörler arasındaki frekans  farkı azaldıkça senkronizasyon lambalarının belli bir hızdaki ışık	şiddeti</a:t>
            </a:r>
            <a:endParaRPr sz="1200">
              <a:solidFill>
                <a:schemeClr val="dk1"/>
              </a:solidFill>
              <a:latin typeface="Calibri"/>
              <a:ea typeface="Calibri"/>
              <a:cs typeface="Calibri"/>
              <a:sym typeface="Calibri"/>
            </a:endParaRPr>
          </a:p>
          <a:p>
            <a:pPr indent="0" lvl="0" marL="515619" marR="0" rtl="0" algn="l">
              <a:lnSpc>
                <a:spcPct val="117916"/>
              </a:lnSpc>
              <a:spcBef>
                <a:spcPts val="0"/>
              </a:spcBef>
              <a:spcAft>
                <a:spcPts val="0"/>
              </a:spcAft>
              <a:buNone/>
            </a:pPr>
            <a:r>
              <a:rPr lang="en-US" sz="1200">
                <a:solidFill>
                  <a:srgbClr val="57585B"/>
                </a:solidFill>
                <a:latin typeface="Calibri"/>
                <a:ea typeface="Calibri"/>
                <a:cs typeface="Calibri"/>
                <a:sym typeface="Calibri"/>
              </a:rPr>
              <a:t>değerinde bir azalma olacaktır. Lambaların parlaklıklarının azalıp çoğalma</a:t>
            </a:r>
            <a:endParaRPr sz="1200">
              <a:solidFill>
                <a:schemeClr val="dk1"/>
              </a:solidFill>
              <a:latin typeface="Calibri"/>
              <a:ea typeface="Calibri"/>
              <a:cs typeface="Calibri"/>
              <a:sym typeface="Calibri"/>
            </a:endParaRPr>
          </a:p>
        </p:txBody>
      </p:sp>
      <p:sp>
        <p:nvSpPr>
          <p:cNvPr id="256" name="Google Shape;256;p35"/>
          <p:cNvSpPr/>
          <p:nvPr/>
        </p:nvSpPr>
        <p:spPr>
          <a:xfrm>
            <a:off x="2078735" y="2764535"/>
            <a:ext cx="2932176" cy="12283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sp>
        <p:nvSpPr>
          <p:cNvPr id="59" name="Google Shape;59;p9"/>
          <p:cNvSpPr txBox="1"/>
          <p:nvPr/>
        </p:nvSpPr>
        <p:spPr>
          <a:xfrm>
            <a:off x="898956" y="1210309"/>
            <a:ext cx="5252085" cy="6602961"/>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lang="en-US" sz="1200">
                <a:solidFill>
                  <a:srgbClr val="FF0000"/>
                </a:solidFill>
                <a:latin typeface="Calibri"/>
                <a:ea typeface="Calibri"/>
                <a:cs typeface="Calibri"/>
                <a:sym typeface="Calibri"/>
              </a:rPr>
              <a:t>senkron devirle dönen veya döndürülen makinelerdir.</a:t>
            </a:r>
            <a:endParaRPr sz="1200">
              <a:solidFill>
                <a:srgbClr val="FF0000"/>
              </a:solidFill>
              <a:latin typeface="Calibri"/>
              <a:ea typeface="Calibri"/>
              <a:cs typeface="Calibri"/>
              <a:sym typeface="Calibri"/>
            </a:endParaRPr>
          </a:p>
          <a:p>
            <a:pPr indent="0" lvl="0" marL="372110" marR="0" rtl="0" algn="l">
              <a:lnSpc>
                <a:spcPct val="100000"/>
              </a:lnSpc>
              <a:spcBef>
                <a:spcPts val="615"/>
              </a:spcBef>
              <a:spcAft>
                <a:spcPts val="0"/>
              </a:spcAft>
              <a:buNone/>
            </a:pPr>
            <a:r>
              <a:rPr b="1" lang="en-US" sz="1500">
                <a:solidFill>
                  <a:srgbClr val="EC1C23"/>
                </a:solidFill>
                <a:latin typeface="Palatino Linotype"/>
                <a:ea typeface="Palatino Linotype"/>
                <a:cs typeface="Palatino Linotype"/>
                <a:sym typeface="Palatino Linotype"/>
              </a:rPr>
              <a:t>7.1. SENKRON  JENERATÖRLER VE GENEL  YAPILARI</a:t>
            </a:r>
            <a:endParaRPr sz="1500">
              <a:solidFill>
                <a:schemeClr val="dk1"/>
              </a:solidFill>
              <a:latin typeface="Palatino Linotype"/>
              <a:ea typeface="Palatino Linotype"/>
              <a:cs typeface="Palatino Linotype"/>
              <a:sym typeface="Palatino Linotype"/>
            </a:endParaRPr>
          </a:p>
          <a:p>
            <a:pPr indent="359410" lvl="0" marL="12700" marR="6350" rtl="0" algn="just">
              <a:lnSpc>
                <a:spcPct val="97200"/>
              </a:lnSpc>
              <a:spcBef>
                <a:spcPts val="795"/>
              </a:spcBef>
              <a:spcAft>
                <a:spcPts val="0"/>
              </a:spcAft>
              <a:buNone/>
            </a:pPr>
            <a:r>
              <a:rPr lang="en-US" sz="1200">
                <a:solidFill>
                  <a:srgbClr val="FF0000"/>
                </a:solidFill>
                <a:latin typeface="Calibri"/>
                <a:ea typeface="Calibri"/>
                <a:cs typeface="Calibri"/>
                <a:sym typeface="Calibri"/>
              </a:rPr>
              <a:t>Alternatif akım senkron jeneratörlerle üretilir</a:t>
            </a:r>
            <a:r>
              <a:rPr lang="en-US" sz="1200">
                <a:solidFill>
                  <a:srgbClr val="221F1F"/>
                </a:solidFill>
                <a:latin typeface="Calibri"/>
                <a:ea typeface="Calibri"/>
                <a:cs typeface="Calibri"/>
                <a:sym typeface="Calibri"/>
              </a:rPr>
              <a:t>. Bu makinelere kısaca alterna-  törler de denir. O halde, milinden aldığı mekanik enerjiyi, gerek </a:t>
            </a:r>
            <a:r>
              <a:rPr lang="en-US" sz="1200">
                <a:solidFill>
                  <a:srgbClr val="FF0000"/>
                </a:solidFill>
                <a:latin typeface="Calibri"/>
                <a:ea typeface="Calibri"/>
                <a:cs typeface="Calibri"/>
                <a:sym typeface="Calibri"/>
              </a:rPr>
              <a:t>1 fazlı gerekse 3 fazlı  </a:t>
            </a:r>
            <a:r>
              <a:rPr lang="en-US" sz="1200">
                <a:solidFill>
                  <a:srgbClr val="221F1F"/>
                </a:solidFill>
                <a:latin typeface="Calibri"/>
                <a:ea typeface="Calibri"/>
                <a:cs typeface="Calibri"/>
                <a:sym typeface="Calibri"/>
              </a:rPr>
              <a:t>alternatif gerilime dönüştüren veya alternatif gerilim üreten makineleri alternatör  diye tanımlayabiliriz. Genel olarak üç fazlı olarak karşılaşılan alternatörlerden günü-  müzde elde edilen maksimum güç 1500 MvA ulaşmıştır (</a:t>
            </a:r>
            <a:r>
              <a:rPr i="1" lang="en-US" sz="1200">
                <a:solidFill>
                  <a:srgbClr val="221F1F"/>
                </a:solidFill>
                <a:latin typeface="Calibri"/>
                <a:ea typeface="Calibri"/>
                <a:cs typeface="Calibri"/>
                <a:sym typeface="Calibri"/>
              </a:rPr>
              <a:t>nükleer santraller için turbo  alternatörler</a:t>
            </a:r>
            <a:r>
              <a:rPr lang="en-US" sz="1200">
                <a:solidFill>
                  <a:srgbClr val="221F1F"/>
                </a:solidFill>
                <a:latin typeface="Calibri"/>
                <a:ea typeface="Calibri"/>
                <a:cs typeface="Calibri"/>
                <a:sym typeface="Calibri"/>
              </a:rPr>
              <a:t>). Bugünkü imkânlarla 4 kutuplu 2500 MvA’lık turbo generatörlerin ya-  pımı mümkün olmaktadır.</a:t>
            </a:r>
            <a:endParaRPr sz="1200">
              <a:solidFill>
                <a:schemeClr val="dk1"/>
              </a:solidFill>
              <a:latin typeface="Calibri"/>
              <a:ea typeface="Calibri"/>
              <a:cs typeface="Calibri"/>
              <a:sym typeface="Calibri"/>
            </a:endParaRPr>
          </a:p>
          <a:p>
            <a:pPr indent="359410" lvl="0" marL="12700" marR="13334" rtl="0" algn="just">
              <a:lnSpc>
                <a:spcPct val="118333"/>
              </a:lnSpc>
              <a:spcBef>
                <a:spcPts val="565"/>
              </a:spcBef>
              <a:spcAft>
                <a:spcPts val="0"/>
              </a:spcAft>
              <a:buNone/>
            </a:pPr>
            <a:r>
              <a:rPr lang="en-US" sz="1200">
                <a:solidFill>
                  <a:srgbClr val="221F1F"/>
                </a:solidFill>
                <a:latin typeface="Calibri"/>
                <a:ea typeface="Calibri"/>
                <a:cs typeface="Calibri"/>
                <a:sym typeface="Calibri"/>
              </a:rPr>
              <a:t>Alternatörler başlıca iki ana bölümden oluşurlar: Endüvi (stator) ve endüktör  (rotor)</a:t>
            </a:r>
            <a:endParaRPr sz="1300">
              <a:solidFill>
                <a:schemeClr val="dk1"/>
              </a:solidFill>
              <a:latin typeface="Palatino Linotype"/>
              <a:ea typeface="Palatino Linotype"/>
              <a:cs typeface="Palatino Linotype"/>
              <a:sym typeface="Palatino Linotype"/>
            </a:endParaRPr>
          </a:p>
          <a:p>
            <a:pPr indent="359410" lvl="0" marL="27305" marR="5080" rtl="0" algn="l">
              <a:lnSpc>
                <a:spcPct val="97200"/>
              </a:lnSpc>
              <a:spcBef>
                <a:spcPts val="810"/>
              </a:spcBef>
              <a:spcAft>
                <a:spcPts val="0"/>
              </a:spcAft>
              <a:buNone/>
            </a:pPr>
            <a:r>
              <a:rPr lang="en-US" sz="1200">
                <a:solidFill>
                  <a:srgbClr val="FF0000"/>
                </a:solidFill>
                <a:latin typeface="Calibri"/>
                <a:ea typeface="Calibri"/>
                <a:cs typeface="Calibri"/>
                <a:sym typeface="Calibri"/>
              </a:rPr>
              <a:t>Endüvi, alternatörlerde alternatif gerilimin elde edildiği kısma denir.</a:t>
            </a:r>
            <a:r>
              <a:rPr lang="en-US" sz="1200">
                <a:solidFill>
                  <a:srgbClr val="221F1F"/>
                </a:solidFill>
                <a:latin typeface="Calibri"/>
                <a:ea typeface="Calibri"/>
                <a:cs typeface="Calibri"/>
                <a:sym typeface="Calibri"/>
              </a:rPr>
              <a:t> Birer yü-  zeyleri yalıtılmış silisli saçların paketlenmesinden yapılmışlardır. Endüvi yapısına  göre duran endüvili ve dönen endüvili olmak üzere iki kısma ayrılır. Dönen endüvili  alternatörün endüktörü sabittir. Duran endüvili alternatörün endüktörü ise hare-  ketlidir. Alternatör ister dönen endüvili olsun ,isterse duran endüvili olsun Endüvi  üzerinde daima alternatif gerilimin üretildiği sargılar bulunur. Endüktör üzerinde ise  daima kutup (doğru akım) sargıları bulunur. Genelde Endüvi, küçük güçlü alternatörlerde dönen kısımda bulunur. Büyük güçlü alternatörlerde ise duran kısımdadır.</a:t>
            </a:r>
            <a:endParaRPr sz="1200">
              <a:solidFill>
                <a:schemeClr val="dk1"/>
              </a:solidFill>
              <a:latin typeface="Calibri"/>
              <a:ea typeface="Calibri"/>
              <a:cs typeface="Calibri"/>
              <a:sym typeface="Calibri"/>
            </a:endParaRPr>
          </a:p>
          <a:p>
            <a:pPr indent="359410" lvl="0" marL="12700" marR="6350" rtl="0" algn="just">
              <a:lnSpc>
                <a:spcPct val="97500"/>
              </a:lnSpc>
              <a:spcBef>
                <a:spcPts val="540"/>
              </a:spcBef>
              <a:spcAft>
                <a:spcPts val="0"/>
              </a:spcAft>
              <a:buNone/>
            </a:pPr>
            <a:r>
              <a:rPr lang="en-US" sz="1200">
                <a:solidFill>
                  <a:srgbClr val="221F1F"/>
                </a:solidFill>
                <a:latin typeface="Calibri"/>
                <a:ea typeface="Calibri"/>
                <a:cs typeface="Calibri"/>
                <a:sym typeface="Calibri"/>
              </a:rPr>
              <a:t>Dinamolarda Endüvi mili üzerindeki kolektörü kaldırır,  yerine bilezikleri koyarsak yapısal olarak küçük güçlü alternatörle karşılaşırız. Ancak  her iki makinede de endüvi sarım şekilleri farklı özellikler taşımaktadır. Döner endüvili alternatörler büyük güçler için yapılamazlar. </a:t>
            </a:r>
            <a:r>
              <a:rPr lang="en-US" sz="1200">
                <a:solidFill>
                  <a:srgbClr val="FF0000"/>
                </a:solidFill>
                <a:latin typeface="Calibri"/>
                <a:ea typeface="Calibri"/>
                <a:cs typeface="Calibri"/>
                <a:sym typeface="Calibri"/>
              </a:rPr>
              <a:t>Dönen endüvili makinelerde akım  ve gerilimler dış devreye bilezik ve fırçalar yardımı ile alınmaktadır. </a:t>
            </a:r>
            <a:r>
              <a:rPr lang="en-US" sz="1200">
                <a:solidFill>
                  <a:srgbClr val="221F1F"/>
                </a:solidFill>
                <a:latin typeface="Calibri"/>
                <a:ea typeface="Calibri"/>
                <a:cs typeface="Calibri"/>
                <a:sym typeface="Calibri"/>
              </a:rPr>
              <a:t>Ancak kuvvetli  akım ve yüksek gerilimlerde bu işlem birçok sorun   oluşturur.</a:t>
            </a:r>
            <a:endParaRPr sz="1200">
              <a:solidFill>
                <a:schemeClr val="dk1"/>
              </a:solidFill>
              <a:latin typeface="Calibri"/>
              <a:ea typeface="Calibri"/>
              <a:cs typeface="Calibri"/>
              <a:sym typeface="Calibri"/>
            </a:endParaRPr>
          </a:p>
          <a:p>
            <a:pPr indent="359410" lvl="0" marL="12700" marR="6350" rtl="0" algn="just">
              <a:lnSpc>
                <a:spcPct val="118333"/>
              </a:lnSpc>
              <a:spcBef>
                <a:spcPts val="565"/>
              </a:spcBef>
              <a:spcAft>
                <a:spcPts val="0"/>
              </a:spcAft>
              <a:buNone/>
            </a:pPr>
            <a:r>
              <a:rPr lang="en-US" sz="1200">
                <a:solidFill>
                  <a:srgbClr val="221F1F"/>
                </a:solidFill>
                <a:latin typeface="Calibri"/>
                <a:ea typeface="Calibri"/>
                <a:cs typeface="Calibri"/>
                <a:sym typeface="Calibri"/>
              </a:rPr>
              <a:t>Endüktör (kutuplar), manyetik alanın meydana geldiği uyartım (kutup) sargı-  larını taşıyan büyük güçlü makinelerde dönen kısımdır. Endüktör bu yüzden rotor  olarak da isimlendirilir.</a:t>
            </a:r>
            <a:endParaRPr sz="1200">
              <a:solidFill>
                <a:schemeClr val="dk1"/>
              </a:solidFill>
              <a:latin typeface="Calibri"/>
              <a:ea typeface="Calibri"/>
              <a:cs typeface="Calibri"/>
              <a:sym typeface="Calibri"/>
            </a:endParaRPr>
          </a:p>
          <a:p>
            <a:pPr indent="0" lvl="0" marL="372110" marR="0" rtl="0" algn="l">
              <a:lnSpc>
                <a:spcPct val="100000"/>
              </a:lnSpc>
              <a:spcBef>
                <a:spcPts val="265"/>
              </a:spcBef>
              <a:spcAft>
                <a:spcPts val="0"/>
              </a:spcAft>
              <a:buNone/>
            </a:pPr>
            <a:r>
              <a:rPr i="1" lang="en-US" sz="1200">
                <a:solidFill>
                  <a:srgbClr val="221F1F"/>
                </a:solidFill>
                <a:latin typeface="Calibri"/>
                <a:ea typeface="Calibri"/>
                <a:cs typeface="Calibri"/>
                <a:sym typeface="Calibri"/>
              </a:rPr>
              <a:t>Senkron makineler rotor cinsine göre iki şekilde incelenir:</a:t>
            </a:r>
            <a:endParaRPr sz="1200">
              <a:solidFill>
                <a:schemeClr val="dk1"/>
              </a:solidFill>
              <a:latin typeface="Calibri"/>
              <a:ea typeface="Calibri"/>
              <a:cs typeface="Calibri"/>
              <a:sym typeface="Calibri"/>
            </a:endParaRPr>
          </a:p>
          <a:p>
            <a:pPr indent="-106679" lvl="0" marL="515619"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Çıkık kutuplu rotor içeren senkron  makineler</a:t>
            </a:r>
            <a:endParaRPr sz="1200">
              <a:solidFill>
                <a:schemeClr val="dk1"/>
              </a:solidFill>
              <a:latin typeface="Calibri"/>
              <a:ea typeface="Calibri"/>
              <a:cs typeface="Calibri"/>
              <a:sym typeface="Calibri"/>
            </a:endParaRPr>
          </a:p>
          <a:p>
            <a:pPr indent="-106679" lvl="0" marL="515619" marR="0" rtl="0" algn="l">
              <a:lnSpc>
                <a:spcPct val="100000"/>
              </a:lnSpc>
              <a:spcBef>
                <a:spcPts val="26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Yuvarlak kutuplu rotor içeren senkron  makineler</a:t>
            </a:r>
            <a:endParaRPr sz="12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6"/>
          <p:cNvSpPr txBox="1"/>
          <p:nvPr/>
        </p:nvSpPr>
        <p:spPr>
          <a:xfrm>
            <a:off x="895908" y="1210309"/>
            <a:ext cx="5256530" cy="4191635"/>
          </a:xfrm>
          <a:prstGeom prst="rect">
            <a:avLst/>
          </a:prstGeom>
          <a:noFill/>
          <a:ln>
            <a:noFill/>
          </a:ln>
        </p:spPr>
        <p:txBody>
          <a:bodyPr anchorCtr="0" anchor="t" bIns="0" lIns="0" spcFirstLastPara="1" rIns="0" wrap="square" tIns="0">
            <a:noAutofit/>
          </a:bodyPr>
          <a:lstStyle/>
          <a:p>
            <a:pPr indent="0" lvl="0" marL="518794" marR="0" rtl="0" algn="l">
              <a:lnSpc>
                <a:spcPct val="100000"/>
              </a:lnSpc>
              <a:spcBef>
                <a:spcPts val="0"/>
              </a:spcBef>
              <a:spcAft>
                <a:spcPts val="0"/>
              </a:spcAft>
              <a:buNone/>
            </a:pPr>
            <a:r>
              <a:rPr lang="en-US" sz="1200">
                <a:solidFill>
                  <a:srgbClr val="57585B"/>
                </a:solidFill>
                <a:latin typeface="Calibri"/>
                <a:ea typeface="Calibri"/>
                <a:cs typeface="Calibri"/>
                <a:sym typeface="Calibri"/>
              </a:rPr>
              <a:t>hızı, iki alternatör arasındaki frekans farkını gösterir.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400"/>
              </a:lnSpc>
              <a:spcBef>
                <a:spcPts val="0"/>
              </a:spcBef>
              <a:spcAft>
                <a:spcPts val="0"/>
              </a:spcAft>
              <a:buNone/>
            </a:pPr>
            <a:r>
              <a:rPr lang="en-US" sz="1200">
                <a:solidFill>
                  <a:srgbClr val="221F1F"/>
                </a:solidFill>
                <a:latin typeface="Calibri"/>
                <a:ea typeface="Calibri"/>
                <a:cs typeface="Calibri"/>
                <a:sym typeface="Calibri"/>
              </a:rPr>
              <a:t>örneğin,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 frekansı 50 saykıl ve deneye yeni giren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  törünün frekansı da 49 saykıl ise frekanslar arasındaki fark l saykıl/saniye dir. Buna  göre, senkronizasyon lambaları saniyede bir defa yanıp bir defa sönecektir. Lamba-  lar söndüğü anda,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ani polaritesi, G</a:t>
            </a:r>
            <a:r>
              <a:rPr baseline="-25000" lang="en-US" sz="1050">
                <a:solidFill>
                  <a:srgbClr val="221F1F"/>
                </a:solidFill>
                <a:latin typeface="Calibri"/>
                <a:ea typeface="Calibri"/>
                <a:cs typeface="Calibri"/>
                <a:sym typeface="Calibri"/>
              </a:rPr>
              <a:t>1 </a:t>
            </a:r>
            <a:r>
              <a:rPr lang="en-US" sz="1200">
                <a:solidFill>
                  <a:srgbClr val="221F1F"/>
                </a:solidFill>
                <a:latin typeface="Calibri"/>
                <a:ea typeface="Calibri"/>
                <a:cs typeface="Calibri"/>
                <a:sym typeface="Calibri"/>
              </a:rPr>
              <a:t>alternatörünün frekansı ile  aynıdır. Bu anda G</a:t>
            </a:r>
            <a:r>
              <a:rPr baseline="-25000" lang="en-US" sz="1050">
                <a:solidFill>
                  <a:srgbClr val="221F1F"/>
                </a:solidFill>
                <a:latin typeface="Calibri"/>
                <a:ea typeface="Calibri"/>
                <a:cs typeface="Calibri"/>
                <a:sym typeface="Calibri"/>
              </a:rPr>
              <a:t>2 </a:t>
            </a:r>
            <a:r>
              <a:rPr lang="en-US" sz="1200">
                <a:solidFill>
                  <a:srgbClr val="221F1F"/>
                </a:solidFill>
                <a:latin typeface="Calibri"/>
                <a:ea typeface="Calibri"/>
                <a:cs typeface="Calibri"/>
                <a:sym typeface="Calibri"/>
              </a:rPr>
              <a:t>alternatörünün şalteri kapatıldığında iki alternatör paralel bağ-  lanmış olur.</a:t>
            </a:r>
            <a:endParaRPr sz="1200">
              <a:solidFill>
                <a:schemeClr val="dk1"/>
              </a:solidFill>
              <a:latin typeface="Calibri"/>
              <a:ea typeface="Calibri"/>
              <a:cs typeface="Calibri"/>
              <a:sym typeface="Calibri"/>
            </a:endParaRPr>
          </a:p>
          <a:p>
            <a:pPr indent="359410" lvl="0" marL="12700" marR="15240" rtl="0" algn="just">
              <a:lnSpc>
                <a:spcPct val="97500"/>
              </a:lnSpc>
              <a:spcBef>
                <a:spcPts val="535"/>
              </a:spcBef>
              <a:spcAft>
                <a:spcPts val="0"/>
              </a:spcAft>
              <a:buNone/>
            </a:pPr>
            <a:r>
              <a:rPr lang="en-US" sz="1200">
                <a:solidFill>
                  <a:srgbClr val="221F1F"/>
                </a:solidFill>
                <a:latin typeface="Calibri"/>
                <a:ea typeface="Calibri"/>
                <a:cs typeface="Calibri"/>
                <a:sym typeface="Calibri"/>
              </a:rPr>
              <a:t>Senkronizasyon lambaları şalterin uçları arasına direkt olarak bağlanırsa buna  üç lambalı karanlık bağlama adı verilir. Bir alternatörün faz sırasını tayin etmek için  bu metot her zaman kullanılabilir.</a:t>
            </a:r>
            <a:endParaRPr sz="1200">
              <a:solidFill>
                <a:schemeClr val="dk1"/>
              </a:solidFill>
              <a:latin typeface="Calibri"/>
              <a:ea typeface="Calibri"/>
              <a:cs typeface="Calibri"/>
              <a:sym typeface="Calibri"/>
            </a:endParaRPr>
          </a:p>
          <a:p>
            <a:pPr indent="359410" lvl="0" marL="12700" marR="7620" rtl="0" algn="just">
              <a:lnSpc>
                <a:spcPct val="97200"/>
              </a:lnSpc>
              <a:spcBef>
                <a:spcPts val="565"/>
              </a:spcBef>
              <a:spcAft>
                <a:spcPts val="0"/>
              </a:spcAft>
              <a:buNone/>
            </a:pPr>
            <a:r>
              <a:rPr lang="en-US" sz="1200">
                <a:solidFill>
                  <a:srgbClr val="221F1F"/>
                </a:solidFill>
                <a:latin typeface="Calibri"/>
                <a:ea typeface="Calibri"/>
                <a:cs typeface="Calibri"/>
                <a:sym typeface="Calibri"/>
              </a:rPr>
              <a:t>Alternatörün faz sırası tespit edilip stator sargılarıyla, şalter ve santralin ana  baraları arasındaki bağlantıları bir kere yapıldıktan sonra alternatörü devreye para-  lel olarak her bağlayışımızda, faz sırasını tespit için yapılan işlemi tekrarlamaya ge-  rek kalmaz.</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7620" rtl="0" algn="just">
              <a:lnSpc>
                <a:spcPct val="97100"/>
              </a:lnSpc>
              <a:spcBef>
                <a:spcPts val="0"/>
              </a:spcBef>
              <a:spcAft>
                <a:spcPts val="0"/>
              </a:spcAft>
              <a:buNone/>
            </a:pPr>
            <a:r>
              <a:rPr lang="en-US" sz="1200">
                <a:solidFill>
                  <a:srgbClr val="221F1F"/>
                </a:solidFill>
                <a:latin typeface="Calibri"/>
                <a:ea typeface="Calibri"/>
                <a:cs typeface="Calibri"/>
                <a:sym typeface="Calibri"/>
              </a:rPr>
              <a:t>Elektrik santralleri, şebekelerin güç ihtiyacını karşılamak amacıyla başka sant-  rallerle paralel bağlanır. Santrallerde artan güç ihtiyacını karşılamak için gerektiğin-  de birkaç alternatör paralel bağlanabilir. Paralel bağlanacak alternatörlerde, geri-  limlerin eşit olması, frekansların eşit olması, faz sıralarının aynı olması ve birbirine  bağlanacak uçlarda faz farkının bulunmaması   gerekir.</a:t>
            </a:r>
            <a:endParaRPr sz="1200">
              <a:solidFill>
                <a:schemeClr val="dk1"/>
              </a:solidFill>
              <a:latin typeface="Calibri"/>
              <a:ea typeface="Calibri"/>
              <a:cs typeface="Calibri"/>
              <a:sym typeface="Calibri"/>
            </a:endParaRPr>
          </a:p>
        </p:txBody>
      </p:sp>
      <p:sp>
        <p:nvSpPr>
          <p:cNvPr id="262" name="Google Shape;262;p36"/>
          <p:cNvSpPr txBox="1"/>
          <p:nvPr/>
        </p:nvSpPr>
        <p:spPr>
          <a:xfrm>
            <a:off x="1838325" y="8098916"/>
            <a:ext cx="3428365"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7.5 Alternatör deneylerinin yapılacağı örnek deney seti</a:t>
            </a:r>
            <a:endParaRPr sz="1000">
              <a:solidFill>
                <a:schemeClr val="dk1"/>
              </a:solidFill>
              <a:latin typeface="Palatino Linotype"/>
              <a:ea typeface="Palatino Linotype"/>
              <a:cs typeface="Palatino Linotype"/>
              <a:sym typeface="Palatino Linotype"/>
            </a:endParaRPr>
          </a:p>
        </p:txBody>
      </p:sp>
      <p:sp>
        <p:nvSpPr>
          <p:cNvPr id="263" name="Google Shape;263;p36"/>
          <p:cNvSpPr/>
          <p:nvPr/>
        </p:nvSpPr>
        <p:spPr>
          <a:xfrm>
            <a:off x="1502410" y="5489574"/>
            <a:ext cx="4036695" cy="235331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36"/>
          <p:cNvSpPr/>
          <p:nvPr/>
        </p:nvSpPr>
        <p:spPr>
          <a:xfrm>
            <a:off x="1492885" y="5480684"/>
            <a:ext cx="4055110" cy="2371090"/>
          </a:xfrm>
          <a:custGeom>
            <a:rect b="b" l="l" r="r" t="t"/>
            <a:pathLst>
              <a:path extrusionOk="0" h="2371090" w="4055110">
                <a:moveTo>
                  <a:pt x="0" y="8889"/>
                </a:moveTo>
                <a:lnTo>
                  <a:pt x="0" y="2362200"/>
                </a:lnTo>
                <a:lnTo>
                  <a:pt x="0" y="2371090"/>
                </a:lnTo>
                <a:lnTo>
                  <a:pt x="9525" y="2371090"/>
                </a:lnTo>
                <a:lnTo>
                  <a:pt x="4046219" y="2371090"/>
                </a:lnTo>
                <a:lnTo>
                  <a:pt x="4055110" y="2371090"/>
                </a:lnTo>
                <a:lnTo>
                  <a:pt x="4055110" y="2362200"/>
                </a:lnTo>
                <a:lnTo>
                  <a:pt x="4055110" y="8889"/>
                </a:lnTo>
                <a:lnTo>
                  <a:pt x="4055110" y="0"/>
                </a:lnTo>
                <a:lnTo>
                  <a:pt x="4046219" y="0"/>
                </a:lnTo>
                <a:lnTo>
                  <a:pt x="9525" y="0"/>
                </a:lnTo>
                <a:lnTo>
                  <a:pt x="0" y="0"/>
                </a:lnTo>
                <a:lnTo>
                  <a:pt x="0" y="8889"/>
                </a:lnTo>
                <a:close/>
              </a:path>
            </a:pathLst>
          </a:custGeom>
          <a:noFill/>
          <a:ln cap="flat" cmpd="sng" w="179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36"/>
          <p:cNvSpPr/>
          <p:nvPr/>
        </p:nvSpPr>
        <p:spPr>
          <a:xfrm>
            <a:off x="1517014" y="5504814"/>
            <a:ext cx="4006850" cy="2322830"/>
          </a:xfrm>
          <a:custGeom>
            <a:rect b="b" l="l" r="r" t="t"/>
            <a:pathLst>
              <a:path extrusionOk="0" h="2322829" w="4006850">
                <a:moveTo>
                  <a:pt x="0" y="2322829"/>
                </a:moveTo>
                <a:lnTo>
                  <a:pt x="4006850" y="2322829"/>
                </a:lnTo>
                <a:lnTo>
                  <a:pt x="4006850" y="0"/>
                </a:lnTo>
                <a:lnTo>
                  <a:pt x="0" y="0"/>
                </a:lnTo>
                <a:lnTo>
                  <a:pt x="0" y="232282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9" name="Shape 269"/>
        <p:cNvGrpSpPr/>
        <p:nvPr/>
      </p:nvGrpSpPr>
      <p:grpSpPr>
        <a:xfrm>
          <a:off x="0" y="0"/>
          <a:ext cx="0" cy="0"/>
          <a:chOff x="0" y="0"/>
          <a:chExt cx="0" cy="0"/>
        </a:xfrm>
      </p:grpSpPr>
      <p:sp>
        <p:nvSpPr>
          <p:cNvPr id="270" name="Google Shape;270;p37"/>
          <p:cNvSpPr txBox="1"/>
          <p:nvPr/>
        </p:nvSpPr>
        <p:spPr>
          <a:xfrm>
            <a:off x="898956" y="1200150"/>
            <a:ext cx="5139055" cy="6745436"/>
          </a:xfrm>
          <a:prstGeom prst="rect">
            <a:avLst/>
          </a:prstGeom>
          <a:noFill/>
          <a:ln>
            <a:noFill/>
          </a:ln>
        </p:spPr>
        <p:txBody>
          <a:bodyPr anchorCtr="0" anchor="t" bIns="0" lIns="0" spcFirstLastPara="1" rIns="0" wrap="square" tIns="0">
            <a:noAutofit/>
          </a:bodyPr>
          <a:lstStyle/>
          <a:p>
            <a:pPr indent="0" lvl="0" marL="1414780" marR="0" rtl="0" algn="l">
              <a:lnSpc>
                <a:spcPct val="100000"/>
              </a:lnSpc>
              <a:spcBef>
                <a:spcPts val="0"/>
              </a:spcBef>
              <a:spcAft>
                <a:spcPts val="0"/>
              </a:spcAft>
              <a:buNone/>
            </a:pPr>
            <a:r>
              <a:rPr b="1" lang="en-US" sz="1400">
                <a:solidFill>
                  <a:srgbClr val="221F1F"/>
                </a:solidFill>
                <a:latin typeface="Palatino Linotype"/>
                <a:ea typeface="Palatino Linotype"/>
                <a:cs typeface="Palatino Linotype"/>
                <a:sym typeface="Palatino Linotype"/>
              </a:rPr>
              <a:t>DEĞERLENDİRME  SORULARI</a:t>
            </a:r>
            <a:endParaRPr sz="1400">
              <a:solidFill>
                <a:schemeClr val="dk1"/>
              </a:solidFill>
              <a:latin typeface="Palatino Linotype"/>
              <a:ea typeface="Palatino Linotype"/>
              <a:cs typeface="Palatino Linotype"/>
              <a:sym typeface="Palatino Linotype"/>
            </a:endParaRPr>
          </a:p>
          <a:p>
            <a:pPr indent="0" lvl="0" marL="0" marR="0" rtl="0" algn="l">
              <a:lnSpc>
                <a:spcPct val="100000"/>
              </a:lnSpc>
              <a:spcBef>
                <a:spcPts val="55"/>
              </a:spcBef>
              <a:spcAft>
                <a:spcPts val="0"/>
              </a:spcAft>
              <a:buNone/>
            </a:pPr>
            <a:r>
              <a:t/>
            </a:r>
            <a:endParaRPr sz="1400">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Paralel bağlanacak alternatörlerde  aşağıdakilerden hangi şart gerekli değildir?</a:t>
            </a:r>
            <a:endParaRPr sz="1200">
              <a:solidFill>
                <a:schemeClr val="dk1"/>
              </a:solidFill>
              <a:latin typeface="Calibri"/>
              <a:ea typeface="Calibri"/>
              <a:cs typeface="Calibri"/>
              <a:sym typeface="Calibri"/>
            </a:endParaRPr>
          </a:p>
          <a:p>
            <a:pPr indent="-179704" lvl="1" marL="515619" marR="0" rtl="0" algn="l">
              <a:lnSpc>
                <a:spcPct val="119166"/>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Gerilim Eşitliği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Frekans eşitliği</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Faz sıralarınınaynıolması</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Güçlerinin eşit olması</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Aşağıdakilerden hangisi ile Faz sırasının kontrolü yapılır?</a:t>
            </a:r>
            <a:endParaRPr sz="1200">
              <a:solidFill>
                <a:schemeClr val="dk1"/>
              </a:solidFill>
              <a:latin typeface="Calibri"/>
              <a:ea typeface="Calibri"/>
              <a:cs typeface="Calibri"/>
              <a:sym typeface="Calibri"/>
            </a:endParaRPr>
          </a:p>
          <a:p>
            <a:pPr indent="-179704" lvl="1" marL="515619" marR="0" rtl="0" algn="l">
              <a:lnSpc>
                <a:spcPct val="100000"/>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Frekansmetre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Ohmmetre ile</a:t>
            </a:r>
            <a:endParaRPr b="0" i="0" sz="1200" u="none" cap="none" strike="noStrike">
              <a:solidFill>
                <a:schemeClr val="dk1"/>
              </a:solidFill>
              <a:latin typeface="Calibri"/>
              <a:ea typeface="Calibri"/>
              <a:cs typeface="Calibri"/>
              <a:sym typeface="Calibri"/>
            </a:endParaRPr>
          </a:p>
          <a:p>
            <a:pPr indent="-179704" lvl="1" marL="515619" marR="0" rtl="0" algn="l">
              <a:lnSpc>
                <a:spcPct val="116250"/>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Senkronoskopile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voltmetreile</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 aşağıdakilerden hangi enerjiyi  üretir?</a:t>
            </a:r>
            <a:endParaRPr sz="1200">
              <a:solidFill>
                <a:schemeClr val="dk1"/>
              </a:solidFill>
              <a:latin typeface="Calibri"/>
              <a:ea typeface="Calibri"/>
              <a:cs typeface="Calibri"/>
              <a:sym typeface="Calibri"/>
            </a:endParaRPr>
          </a:p>
          <a:p>
            <a:pPr indent="-179704" lvl="1" marL="515619" marR="0" rtl="0" algn="l">
              <a:lnSpc>
                <a:spcPct val="119166"/>
              </a:lnSpc>
              <a:spcBef>
                <a:spcPts val="525"/>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AA Elektrikenerjisi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DAElektrikenerjisi</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Mekanik enerji</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Kimyasal enerji</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Alternatörlerin uyartımı aşağıdaki seçeneklerin hangisi  ile  yapılmaz?</a:t>
            </a:r>
            <a:endParaRPr sz="1200">
              <a:solidFill>
                <a:schemeClr val="dk1"/>
              </a:solidFill>
              <a:latin typeface="Calibri"/>
              <a:ea typeface="Calibri"/>
              <a:cs typeface="Calibri"/>
              <a:sym typeface="Calibri"/>
            </a:endParaRPr>
          </a:p>
          <a:p>
            <a:pPr indent="-179704" lvl="1" marL="515619" marR="0" rtl="0" algn="l">
              <a:lnSpc>
                <a:spcPct val="100000"/>
              </a:lnSpc>
              <a:spcBef>
                <a:spcPts val="50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Serbest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Kendi kendine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583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özel uyartım</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AA ileuyartım</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5"/>
              </a:spcBef>
              <a:spcAft>
                <a:spcPts val="0"/>
              </a:spcAft>
              <a:buClr>
                <a:srgbClr val="221F1F"/>
              </a:buClr>
              <a:buSzPts val="900"/>
              <a:buFont typeface="Calibri"/>
              <a:buNone/>
            </a:pPr>
            <a:r>
              <a:t/>
            </a:r>
            <a:endParaRPr b="0" i="0" sz="900" u="none" cap="none" strike="noStrike">
              <a:solidFill>
                <a:schemeClr val="dk1"/>
              </a:solidFill>
              <a:latin typeface="Times New Roman"/>
              <a:ea typeface="Times New Roman"/>
              <a:cs typeface="Times New Roman"/>
              <a:sym typeface="Times New Roman"/>
            </a:endParaRPr>
          </a:p>
          <a:p>
            <a:pPr indent="-216534" lvl="0" marL="229234" marR="0" rtl="0" algn="l">
              <a:lnSpc>
                <a:spcPct val="100000"/>
              </a:lnSpc>
              <a:spcBef>
                <a:spcPts val="0"/>
              </a:spcBef>
              <a:spcAft>
                <a:spcPts val="0"/>
              </a:spcAft>
              <a:buClr>
                <a:srgbClr val="221F1F"/>
              </a:buClr>
              <a:buSzPts val="1200"/>
              <a:buFont typeface="Calibri"/>
              <a:buAutoNum type="arabicPeriod"/>
            </a:pPr>
            <a:r>
              <a:rPr lang="en-US" sz="1200">
                <a:solidFill>
                  <a:srgbClr val="221F1F"/>
                </a:solidFill>
                <a:latin typeface="Calibri"/>
                <a:ea typeface="Calibri"/>
                <a:cs typeface="Calibri"/>
                <a:sym typeface="Calibri"/>
              </a:rPr>
              <a:t>Alternatörlerin senkron empedansı aşağıdakilerden hangisi ile bulunabilir?</a:t>
            </a:r>
            <a:endParaRPr sz="1200">
              <a:solidFill>
                <a:schemeClr val="dk1"/>
              </a:solidFill>
              <a:latin typeface="Calibri"/>
              <a:ea typeface="Calibri"/>
              <a:cs typeface="Calibri"/>
              <a:sym typeface="Calibri"/>
            </a:endParaRPr>
          </a:p>
          <a:p>
            <a:pPr indent="-179704" lvl="1" marL="515619" marR="0" rtl="0" algn="l">
              <a:lnSpc>
                <a:spcPct val="119166"/>
              </a:lnSpc>
              <a:spcBef>
                <a:spcPts val="53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Alternatörlerin paralel çalışma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kısa devre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083"/>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boşçalışma deneyi ile</a:t>
            </a:r>
            <a:endParaRPr b="0" i="0" sz="1200" u="none" cap="none" strike="noStrike">
              <a:solidFill>
                <a:schemeClr val="dk1"/>
              </a:solidFill>
              <a:latin typeface="Calibri"/>
              <a:ea typeface="Calibri"/>
              <a:cs typeface="Calibri"/>
              <a:sym typeface="Calibri"/>
            </a:endParaRPr>
          </a:p>
          <a:p>
            <a:pPr indent="-179704" lvl="1" marL="515619" marR="0" rtl="0" algn="l">
              <a:lnSpc>
                <a:spcPct val="117916"/>
              </a:lnSpc>
              <a:spcBef>
                <a:spcPts val="0"/>
              </a:spcBef>
              <a:spcAft>
                <a:spcPts val="0"/>
              </a:spcAft>
              <a:buClr>
                <a:srgbClr val="221F1F"/>
              </a:buClr>
              <a:buSzPts val="1200"/>
              <a:buFont typeface="Calibri"/>
              <a:buAutoNum type="alphaLcPeriod"/>
            </a:pPr>
            <a:r>
              <a:rPr b="0" i="0" lang="en-US" sz="1200" u="none" cap="none" strike="noStrike">
                <a:solidFill>
                  <a:srgbClr val="221F1F"/>
                </a:solidFill>
                <a:latin typeface="Calibri"/>
                <a:ea typeface="Calibri"/>
                <a:cs typeface="Calibri"/>
                <a:sym typeface="Calibri"/>
              </a:rPr>
              <a:t>Alternatörün hem boş çalışma hem kısa devre deneyi ile</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t/>
            </a:r>
            <a:endParaRPr b="0" i="0" sz="1200" u="none" cap="none" strike="noStrike">
              <a:solidFill>
                <a:srgbClr val="221F1F"/>
              </a:solidFill>
              <a:latin typeface="Calibri"/>
              <a:ea typeface="Calibri"/>
              <a:cs typeface="Calibri"/>
              <a:sym typeface="Calibri"/>
            </a:endParaRPr>
          </a:p>
          <a:p>
            <a:pPr indent="0" lvl="1" marL="335915" marR="0" rtl="0" algn="l">
              <a:lnSpc>
                <a:spcPct val="117916"/>
              </a:lnSpc>
              <a:spcBef>
                <a:spcPts val="0"/>
              </a:spcBef>
              <a:spcAft>
                <a:spcPts val="0"/>
              </a:spcAft>
              <a:buNone/>
            </a:pPr>
            <a:r>
              <a:rPr b="0" i="0" lang="en-US" sz="1200" u="none" cap="none" strike="noStrike">
                <a:solidFill>
                  <a:srgbClr val="221F1F"/>
                </a:solidFill>
                <a:latin typeface="Calibri"/>
                <a:ea typeface="Calibri"/>
                <a:cs typeface="Calibri"/>
                <a:sym typeface="Calibri"/>
              </a:rPr>
              <a:t>Cevaplar </a:t>
            </a:r>
            <a:endParaRPr/>
          </a:p>
          <a:p>
            <a:pPr indent="0" lvl="1" marL="335915" marR="0" rtl="0" algn="l">
              <a:lnSpc>
                <a:spcPct val="117916"/>
              </a:lnSpc>
              <a:spcBef>
                <a:spcPts val="0"/>
              </a:spcBef>
              <a:spcAft>
                <a:spcPts val="0"/>
              </a:spcAft>
              <a:buNone/>
            </a:pPr>
            <a:r>
              <a:rPr b="0" i="0" lang="en-US" sz="1200" u="none" cap="none" strike="noStrike">
                <a:solidFill>
                  <a:srgbClr val="221F1F"/>
                </a:solidFill>
                <a:latin typeface="Calibri"/>
                <a:ea typeface="Calibri"/>
                <a:cs typeface="Calibri"/>
                <a:sym typeface="Calibri"/>
              </a:rPr>
              <a:t>1.C    2. A   3.A   4. D   5. B</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sp>
        <p:nvSpPr>
          <p:cNvPr id="64" name="Google Shape;64;p10"/>
          <p:cNvSpPr txBox="1"/>
          <p:nvPr/>
        </p:nvSpPr>
        <p:spPr>
          <a:xfrm>
            <a:off x="895908" y="3135248"/>
            <a:ext cx="5252085" cy="5197705"/>
          </a:xfrm>
          <a:prstGeom prst="rect">
            <a:avLst/>
          </a:prstGeom>
          <a:noFill/>
          <a:ln>
            <a:noFill/>
          </a:ln>
        </p:spPr>
        <p:txBody>
          <a:bodyPr anchorCtr="0" anchor="t" bIns="0" lIns="0" spcFirstLastPara="1" rIns="0" wrap="square" tIns="0">
            <a:noAutofit/>
          </a:bodyPr>
          <a:lstStyle/>
          <a:p>
            <a:pPr indent="0" lvl="0" marL="92138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7.3 Yuvarlak (silindirik) kutuplu senkron makinenin yapısı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441959" lvl="2" marL="814069" marR="0" rtl="0" algn="l">
              <a:lnSpc>
                <a:spcPct val="100000"/>
              </a:lnSpc>
              <a:spcBef>
                <a:spcPts val="635"/>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Senkron Makinelerin Endüvi Yapılarına Göre  Çeşitleri</a:t>
            </a:r>
            <a:endParaRPr b="0" i="0" sz="1400" u="none" cap="none" strike="noStrike">
              <a:solidFill>
                <a:schemeClr val="dk1"/>
              </a:solidFill>
              <a:latin typeface="Palatino Linotype"/>
              <a:ea typeface="Palatino Linotype"/>
              <a:cs typeface="Palatino Linotype"/>
              <a:sym typeface="Palatino Linotype"/>
            </a:endParaRPr>
          </a:p>
          <a:p>
            <a:pPr indent="0" lvl="2" marL="914400" marR="0" rtl="0" algn="l">
              <a:lnSpc>
                <a:spcPct val="100000"/>
              </a:lnSpc>
              <a:spcBef>
                <a:spcPts val="0"/>
              </a:spcBef>
              <a:spcAft>
                <a:spcPts val="0"/>
              </a:spcAft>
              <a:buClr>
                <a:srgbClr val="EC1C23"/>
              </a:buClr>
              <a:buSzPts val="1250"/>
              <a:buFont typeface="Palatino Linotype"/>
              <a:buNone/>
            </a:pPr>
            <a:r>
              <a:t/>
            </a:r>
            <a:endParaRPr b="0" i="0" sz="1250" u="none" cap="none" strike="noStrike">
              <a:solidFill>
                <a:schemeClr val="dk1"/>
              </a:solidFill>
              <a:latin typeface="Times New Roman"/>
              <a:ea typeface="Times New Roman"/>
              <a:cs typeface="Times New Roman"/>
              <a:sym typeface="Times New Roman"/>
            </a:endParaRPr>
          </a:p>
          <a:p>
            <a:pPr indent="-576580" lvl="3" marL="948689" marR="0" rtl="0" algn="l">
              <a:lnSpc>
                <a:spcPct val="100000"/>
              </a:lnSpc>
              <a:spcBef>
                <a:spcPts val="0"/>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Dönen Endüvili Senkron Makineler</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080" rtl="0" algn="just">
              <a:lnSpc>
                <a:spcPct val="97100"/>
              </a:lnSpc>
              <a:spcBef>
                <a:spcPts val="530"/>
              </a:spcBef>
              <a:spcAft>
                <a:spcPts val="0"/>
              </a:spcAft>
              <a:buNone/>
            </a:pPr>
            <a:r>
              <a:rPr lang="en-US" sz="1200">
                <a:solidFill>
                  <a:srgbClr val="221F1F"/>
                </a:solidFill>
                <a:latin typeface="Calibri"/>
                <a:ea typeface="Calibri"/>
                <a:cs typeface="Calibri"/>
                <a:sym typeface="Calibri"/>
              </a:rPr>
              <a:t>Dönen endüvili senkron makineler yapılış bakımından doğru akım makine-  lerine benzer. Bu benzeyişin nedeni her iki makinenin Endüvi çevresine yayılmış ve  alternatif olarak yön değiştiren kutupları ile (Bu kutuplar doğru akımla uyarıldığı  gibi, çok küçük makinelerde daimî mıknatıslardan da yapılabilmektedir.) üzerlerin-  de alternatif gerilimler indüklenen Endüvi bobinlerinin bulunmasıdır.</a:t>
            </a:r>
            <a:endParaRPr sz="1200">
              <a:solidFill>
                <a:schemeClr val="dk1"/>
              </a:solidFill>
              <a:latin typeface="Calibri"/>
              <a:ea typeface="Calibri"/>
              <a:cs typeface="Calibri"/>
              <a:sym typeface="Calibri"/>
            </a:endParaRPr>
          </a:p>
          <a:p>
            <a:pPr indent="457200" lvl="0" marL="12700" marR="5080" rtl="0" algn="l">
              <a:lnSpc>
                <a:spcPct val="97500"/>
              </a:lnSpc>
              <a:spcBef>
                <a:spcPts val="540"/>
              </a:spcBef>
              <a:spcAft>
                <a:spcPts val="0"/>
              </a:spcAft>
              <a:buNone/>
            </a:pPr>
            <a:r>
              <a:rPr lang="en-US" sz="1200">
                <a:solidFill>
                  <a:srgbClr val="221F1F"/>
                </a:solidFill>
                <a:latin typeface="Calibri"/>
                <a:ea typeface="Calibri"/>
                <a:cs typeface="Calibri"/>
                <a:sym typeface="Calibri"/>
              </a:rPr>
              <a:t>Birbirine çok benzeyen bu iki makine arasındaki fark, Endüvi bobinlerinde  indüklenen alternatif gerilimlerin doğru akım makinesinde kollektör yardımı ile  doğrultulmuş olarak dışarıya alınırken senkron makinede Endüvi bobinlerinde in-  düklenen alternatif gerilimlerin bilezikler yardımı ile dışarıya alınmasıdır. şekil 7.4’te  senkron jeneratör ile doğru akım generatörün prensip şemaları verilmiştir.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i="1" lang="en-US" sz="1200">
                <a:solidFill>
                  <a:srgbClr val="D2222A"/>
                </a:solidFill>
                <a:latin typeface="Calibri"/>
                <a:ea typeface="Calibri"/>
                <a:cs typeface="Calibri"/>
                <a:sym typeface="Calibri"/>
              </a:rPr>
              <a:t>Dönen Endüvili Senkron Makinelerin Yapısı:</a:t>
            </a:r>
            <a:endParaRPr sz="1200">
              <a:solidFill>
                <a:schemeClr val="dk1"/>
              </a:solidFill>
              <a:latin typeface="Calibri"/>
              <a:ea typeface="Calibri"/>
              <a:cs typeface="Calibri"/>
              <a:sym typeface="Calibri"/>
            </a:endParaRPr>
          </a:p>
          <a:p>
            <a:pPr indent="0" lvl="0" marL="12700" marR="13970" rtl="0" algn="l">
              <a:lnSpc>
                <a:spcPct val="118333"/>
              </a:lnSpc>
              <a:spcBef>
                <a:spcPts val="855"/>
              </a:spcBef>
              <a:spcAft>
                <a:spcPts val="0"/>
              </a:spcAft>
              <a:buNone/>
            </a:pPr>
            <a:r>
              <a:rPr lang="en-US" sz="1200">
                <a:solidFill>
                  <a:srgbClr val="221F1F"/>
                </a:solidFill>
                <a:latin typeface="Calibri"/>
                <a:ea typeface="Calibri"/>
                <a:cs typeface="Calibri"/>
                <a:sym typeface="Calibri"/>
              </a:rPr>
              <a:t>şekil 7.5’te görüldüğü gibi dönen endüvili senkron makinelerde başlıca şu parçalar  bulunur.</a:t>
            </a:r>
            <a:endParaRPr sz="1200">
              <a:solidFill>
                <a:schemeClr val="dk1"/>
              </a:solidFill>
              <a:latin typeface="Calibri"/>
              <a:ea typeface="Calibri"/>
              <a:cs typeface="Calibri"/>
              <a:sym typeface="Calibri"/>
            </a:endParaRPr>
          </a:p>
          <a:p>
            <a:pPr indent="-109854" lvl="0" marL="518794" marR="0" rtl="0" algn="l">
              <a:lnSpc>
                <a:spcPct val="100000"/>
              </a:lnSpc>
              <a:spcBef>
                <a:spcPts val="459"/>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Stator</a:t>
            </a:r>
            <a:endParaRPr sz="1200">
              <a:solidFill>
                <a:schemeClr val="dk1"/>
              </a:solidFill>
              <a:latin typeface="Calibri"/>
              <a:ea typeface="Calibri"/>
              <a:cs typeface="Calibri"/>
              <a:sym typeface="Calibri"/>
            </a:endParaRPr>
          </a:p>
          <a:p>
            <a:pPr indent="-109854" lvl="0" marL="518794"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Rotor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Bilezikler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Fırçalar</a:t>
            </a:r>
            <a:endParaRPr sz="1200">
              <a:solidFill>
                <a:schemeClr val="dk1"/>
              </a:solidFill>
              <a:latin typeface="Calibri"/>
              <a:ea typeface="Calibri"/>
              <a:cs typeface="Calibri"/>
              <a:sym typeface="Calibri"/>
            </a:endParaRPr>
          </a:p>
          <a:p>
            <a:pPr indent="-109854" lvl="0" marL="518794" marR="0" rtl="0" algn="l">
              <a:lnSpc>
                <a:spcPct val="100000"/>
              </a:lnSpc>
              <a:spcBef>
                <a:spcPts val="23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Yataklar  ve diğer parçaları</a:t>
            </a:r>
            <a:endParaRPr sz="1200">
              <a:solidFill>
                <a:schemeClr val="dk1"/>
              </a:solidFill>
              <a:latin typeface="Calibri"/>
              <a:ea typeface="Calibri"/>
              <a:cs typeface="Calibri"/>
              <a:sym typeface="Calibri"/>
            </a:endParaRPr>
          </a:p>
        </p:txBody>
      </p:sp>
      <p:sp>
        <p:nvSpPr>
          <p:cNvPr id="65" name="Google Shape;65;p10"/>
          <p:cNvSpPr/>
          <p:nvPr/>
        </p:nvSpPr>
        <p:spPr>
          <a:xfrm>
            <a:off x="2069592" y="1216151"/>
            <a:ext cx="2883408" cy="17678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sp>
        <p:nvSpPr>
          <p:cNvPr id="70" name="Google Shape;70;p11"/>
          <p:cNvSpPr txBox="1"/>
          <p:nvPr/>
        </p:nvSpPr>
        <p:spPr>
          <a:xfrm>
            <a:off x="1039164" y="3278504"/>
            <a:ext cx="5118100" cy="153888"/>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7.4: Jeneratörlerin genel prensip şemaları (Senkron jeneratör - Doğru akım jeneratör )</a:t>
            </a:r>
            <a:endParaRPr sz="1000">
              <a:solidFill>
                <a:schemeClr val="dk1"/>
              </a:solidFill>
              <a:latin typeface="Palatino Linotype"/>
              <a:ea typeface="Palatino Linotype"/>
              <a:cs typeface="Palatino Linotype"/>
              <a:sym typeface="Palatino Linotype"/>
            </a:endParaRPr>
          </a:p>
        </p:txBody>
      </p:sp>
      <p:sp>
        <p:nvSpPr>
          <p:cNvPr id="71" name="Google Shape;71;p11"/>
          <p:cNvSpPr txBox="1"/>
          <p:nvPr/>
        </p:nvSpPr>
        <p:spPr>
          <a:xfrm>
            <a:off x="898956" y="5973825"/>
            <a:ext cx="5249545" cy="2403735"/>
          </a:xfrm>
          <a:prstGeom prst="rect">
            <a:avLst/>
          </a:prstGeom>
          <a:noFill/>
          <a:ln>
            <a:noFill/>
          </a:ln>
        </p:spPr>
        <p:txBody>
          <a:bodyPr anchorCtr="0" anchor="t" bIns="0" lIns="0" spcFirstLastPara="1" rIns="0" wrap="square" tIns="0">
            <a:noAutofit/>
          </a:bodyPr>
          <a:lstStyle/>
          <a:p>
            <a:pPr indent="0" lvl="0" marL="15551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7.5: Dönen endüvili senkron makine</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0" lvl="0" marL="12700" marR="0" rtl="0" algn="just">
              <a:lnSpc>
                <a:spcPct val="100000"/>
              </a:lnSpc>
              <a:spcBef>
                <a:spcPts val="5"/>
              </a:spcBef>
              <a:spcAft>
                <a:spcPts val="0"/>
              </a:spcAft>
              <a:buNone/>
            </a:pPr>
            <a:r>
              <a:rPr i="1" lang="en-US" sz="1200">
                <a:solidFill>
                  <a:srgbClr val="D2222A"/>
                </a:solidFill>
                <a:latin typeface="Calibri"/>
                <a:ea typeface="Calibri"/>
                <a:cs typeface="Calibri"/>
                <a:sym typeface="Calibri"/>
              </a:rPr>
              <a:t>Rotor (endüktör):</a:t>
            </a:r>
            <a:endParaRPr sz="1200">
              <a:solidFill>
                <a:schemeClr val="dk1"/>
              </a:solidFill>
              <a:latin typeface="Calibri"/>
              <a:ea typeface="Calibri"/>
              <a:cs typeface="Calibri"/>
              <a:sym typeface="Calibri"/>
            </a:endParaRPr>
          </a:p>
          <a:p>
            <a:pPr indent="0" lvl="0" marL="12700" marR="5080" rtl="0" algn="just">
              <a:lnSpc>
                <a:spcPct val="97500"/>
              </a:lnSpc>
              <a:spcBef>
                <a:spcPts val="850"/>
              </a:spcBef>
              <a:spcAft>
                <a:spcPts val="0"/>
              </a:spcAft>
              <a:buNone/>
            </a:pPr>
            <a:r>
              <a:rPr lang="en-US" sz="1200">
                <a:solidFill>
                  <a:srgbClr val="221F1F"/>
                </a:solidFill>
                <a:latin typeface="Calibri"/>
                <a:ea typeface="Calibri"/>
                <a:cs typeface="Calibri"/>
                <a:sym typeface="Calibri"/>
              </a:rPr>
              <a:t>Kutup sargılarının sarıldığı kısımdır. Silisli sacların paketlenmesi ve üzerine sargıların  sarılması ile meydana gelir. Bu kutuplar aynen doğru akım makinelerinin kutupları  gibidir. Kutup bobinleri dışardan bir doğru akım güç kaynağı ile beslenir.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Stator (endüvi):</a:t>
            </a:r>
            <a:endParaRPr sz="1200">
              <a:solidFill>
                <a:schemeClr val="dk1"/>
              </a:solidFill>
              <a:latin typeface="Calibri"/>
              <a:ea typeface="Calibri"/>
              <a:cs typeface="Calibri"/>
              <a:sym typeface="Calibri"/>
            </a:endParaRPr>
          </a:p>
          <a:p>
            <a:pPr indent="0" lvl="0" marL="12700" marR="5080" rtl="0" algn="just">
              <a:lnSpc>
                <a:spcPct val="118333"/>
              </a:lnSpc>
              <a:spcBef>
                <a:spcPts val="855"/>
              </a:spcBef>
              <a:spcAft>
                <a:spcPts val="0"/>
              </a:spcAft>
              <a:buNone/>
            </a:pPr>
            <a:r>
              <a:rPr lang="en-US" sz="1200">
                <a:solidFill>
                  <a:srgbClr val="221F1F"/>
                </a:solidFill>
                <a:latin typeface="Calibri"/>
                <a:ea typeface="Calibri"/>
                <a:cs typeface="Calibri"/>
                <a:sym typeface="Calibri"/>
              </a:rPr>
              <a:t>Silisl isacların paketlenmesiyle ve üzerine alternatif akım sargıların sarılmasıyla meydana gelir. Bu kısım doğru akım makinelerinin (endüvisi) gibidir.</a:t>
            </a:r>
            <a:endParaRPr sz="1200">
              <a:solidFill>
                <a:schemeClr val="dk1"/>
              </a:solidFill>
              <a:latin typeface="Calibri"/>
              <a:ea typeface="Calibri"/>
              <a:cs typeface="Calibri"/>
              <a:sym typeface="Calibri"/>
            </a:endParaRPr>
          </a:p>
        </p:txBody>
      </p:sp>
      <p:sp>
        <p:nvSpPr>
          <p:cNvPr id="72" name="Google Shape;72;p11"/>
          <p:cNvSpPr/>
          <p:nvPr/>
        </p:nvSpPr>
        <p:spPr>
          <a:xfrm>
            <a:off x="1173480" y="1325879"/>
            <a:ext cx="4663440" cy="18836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1"/>
          <p:cNvSpPr/>
          <p:nvPr/>
        </p:nvSpPr>
        <p:spPr>
          <a:xfrm>
            <a:off x="2249423" y="3642359"/>
            <a:ext cx="2535936" cy="23042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12"/>
          <p:cNvSpPr txBox="1"/>
          <p:nvPr/>
        </p:nvSpPr>
        <p:spPr>
          <a:xfrm>
            <a:off x="844550" y="1206500"/>
            <a:ext cx="5253355" cy="7113871"/>
          </a:xfrm>
          <a:prstGeom prst="rect">
            <a:avLst/>
          </a:prstGeom>
          <a:noFill/>
          <a:ln>
            <a:noFill/>
          </a:ln>
        </p:spPr>
        <p:txBody>
          <a:bodyPr anchorCtr="0" anchor="t" bIns="0" lIns="0" spcFirstLastPara="1" rIns="0" wrap="square" tIns="0">
            <a:noAutofit/>
          </a:bodyPr>
          <a:lstStyle/>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Bilezikler:</a:t>
            </a:r>
            <a:endParaRPr sz="1200">
              <a:solidFill>
                <a:schemeClr val="dk1"/>
              </a:solidFill>
              <a:latin typeface="Calibri"/>
              <a:ea typeface="Calibri"/>
              <a:cs typeface="Calibri"/>
              <a:sym typeface="Calibri"/>
            </a:endParaRPr>
          </a:p>
          <a:p>
            <a:pPr indent="0" lvl="0" marL="12700" marR="5715" rtl="0" algn="just">
              <a:lnSpc>
                <a:spcPct val="97500"/>
              </a:lnSpc>
              <a:spcBef>
                <a:spcPts val="855"/>
              </a:spcBef>
              <a:spcAft>
                <a:spcPts val="0"/>
              </a:spcAft>
              <a:buNone/>
            </a:pPr>
            <a:r>
              <a:rPr lang="en-US" sz="1200">
                <a:solidFill>
                  <a:srgbClr val="221F1F"/>
                </a:solidFill>
                <a:latin typeface="Calibri"/>
                <a:ea typeface="Calibri"/>
                <a:cs typeface="Calibri"/>
                <a:sym typeface="Calibri"/>
              </a:rPr>
              <a:t>Endüvide endüklenen alternatif gerilimin, alternatif gerilim olarak dış devreye fır-  çalar yardımıyla alınmasını sağlar. Ayrıca dış devreden rotora gerilim uygulamasına  imkân verir.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Fırçalar:</a:t>
            </a:r>
            <a:endParaRPr sz="1200">
              <a:solidFill>
                <a:schemeClr val="dk1"/>
              </a:solidFill>
              <a:latin typeface="Calibri"/>
              <a:ea typeface="Calibri"/>
              <a:cs typeface="Calibri"/>
              <a:sym typeface="Calibri"/>
            </a:endParaRPr>
          </a:p>
          <a:p>
            <a:pPr indent="0" lvl="0" marL="12700" marR="5715" rtl="0" algn="just">
              <a:lnSpc>
                <a:spcPct val="118333"/>
              </a:lnSpc>
              <a:spcBef>
                <a:spcPts val="850"/>
              </a:spcBef>
              <a:spcAft>
                <a:spcPts val="0"/>
              </a:spcAft>
              <a:buNone/>
            </a:pPr>
            <a:r>
              <a:rPr lang="en-US" sz="1200">
                <a:solidFill>
                  <a:srgbClr val="221F1F"/>
                </a:solidFill>
                <a:latin typeface="Calibri"/>
                <a:ea typeface="Calibri"/>
                <a:cs typeface="Calibri"/>
                <a:sym typeface="Calibri"/>
              </a:rPr>
              <a:t>Endüvide endüklenen alternatif gerilimi bilezikler yardımıyla dış devreye almaya  veya dış devreden rotora gerilimin uygulanmasını sağlar. Fırçalar, karbon veya kar-  bon alaşımdan yapılır.</a:t>
            </a:r>
            <a:endParaRPr sz="1200">
              <a:solidFill>
                <a:schemeClr val="dk1"/>
              </a:solidFill>
              <a:latin typeface="Calibri"/>
              <a:ea typeface="Calibri"/>
              <a:cs typeface="Calibri"/>
              <a:sym typeface="Calibri"/>
            </a:endParaRPr>
          </a:p>
          <a:p>
            <a:pPr indent="359410" lvl="0" marL="12700" marR="5715" rtl="0" algn="just">
              <a:lnSpc>
                <a:spcPct val="97500"/>
              </a:lnSpc>
              <a:spcBef>
                <a:spcPts val="780"/>
              </a:spcBef>
              <a:spcAft>
                <a:spcPts val="0"/>
              </a:spcAft>
              <a:buNone/>
            </a:pPr>
            <a:r>
              <a:rPr lang="en-US" sz="1200">
                <a:solidFill>
                  <a:srgbClr val="221F1F"/>
                </a:solidFill>
                <a:latin typeface="Calibri"/>
                <a:ea typeface="Calibri"/>
                <a:cs typeface="Calibri"/>
                <a:sym typeface="Calibri"/>
              </a:rPr>
              <a:t>Kutupları dışta olan ve yapılış bakımından doğru akım makinelerine benze-  yenler, çıkık kutuplu ve dönen endüvili senkron makineler olup küçük güçlerde kul-  lanılır. Dolayısıyla bu makinenin hareket eden kısımda bulunan endüvi sargısının  yalıtılması da bir problem oluşturmaz. Fakat güç büyüdükçe sargı geriliminin de  büyük seçilmesi gerekecektir.</a:t>
            </a:r>
            <a:endParaRPr sz="1200">
              <a:solidFill>
                <a:schemeClr val="dk1"/>
              </a:solidFill>
              <a:latin typeface="Calibri"/>
              <a:ea typeface="Calibri"/>
              <a:cs typeface="Calibri"/>
              <a:sym typeface="Calibri"/>
            </a:endParaRPr>
          </a:p>
          <a:p>
            <a:pPr indent="414655" lvl="0" marL="12700" marR="5715" rtl="0" algn="just">
              <a:lnSpc>
                <a:spcPct val="97500"/>
              </a:lnSpc>
              <a:spcBef>
                <a:spcPts val="535"/>
              </a:spcBef>
              <a:spcAft>
                <a:spcPts val="0"/>
              </a:spcAft>
              <a:buNone/>
            </a:pPr>
            <a:r>
              <a:rPr lang="en-US" sz="1200">
                <a:solidFill>
                  <a:srgbClr val="221F1F"/>
                </a:solidFill>
                <a:latin typeface="Calibri"/>
                <a:ea typeface="Calibri"/>
                <a:cs typeface="Calibri"/>
                <a:sym typeface="Calibri"/>
              </a:rPr>
              <a:t>özellikle santrallerde şebekelerin beslenmesinde kullanılan yüksek gerilim  altında çalışan senkron generatörlerin çok iyi yalıtılması gerekir. Bu bakımdan çok  iyi yalıtılması gereken alternatif akım sargısının dönen kısımda bulunması sakıncalı-  dır. Bu nedenle, çok önceleri tamamen doğru akım makinelerine benzeyen senkron  makineler kullanılırken sonraları orta ve büyük güçlerde bunlardan tamamen vaz-  geçilerek duran endüvili, dönen endüktörlü senkron makineler kullanılmaya baş-  lanmıştır.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90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Yataklar ve diğer parçalar</a:t>
            </a:r>
            <a:r>
              <a:rPr lang="en-US" sz="1200">
                <a:solidFill>
                  <a:srgbClr val="EC1C23"/>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12700" marR="17780" rtl="0" algn="just">
              <a:lnSpc>
                <a:spcPct val="118333"/>
              </a:lnSpc>
              <a:spcBef>
                <a:spcPts val="850"/>
              </a:spcBef>
              <a:spcAft>
                <a:spcPts val="0"/>
              </a:spcAft>
              <a:buNone/>
            </a:pPr>
            <a:r>
              <a:rPr lang="en-US" sz="1200">
                <a:solidFill>
                  <a:srgbClr val="221F1F"/>
                </a:solidFill>
                <a:latin typeface="Calibri"/>
                <a:ea typeface="Calibri"/>
                <a:cs typeface="Calibri"/>
                <a:sym typeface="Calibri"/>
              </a:rPr>
              <a:t>Rotorun rahatça dönmesini sağlar. Diğer parçalar olarak mil, vantilatör, klemens  kutusu gibi parçalar bulunmaktadır.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1400">
              <a:solidFill>
                <a:schemeClr val="dk1"/>
              </a:solidFill>
              <a:latin typeface="Times New Roman"/>
              <a:ea typeface="Times New Roman"/>
              <a:cs typeface="Times New Roman"/>
              <a:sym typeface="Times New Roman"/>
            </a:endParaRPr>
          </a:p>
          <a:p>
            <a:pPr indent="0" lvl="0" marL="12700" marR="0" rtl="0" algn="just">
              <a:lnSpc>
                <a:spcPct val="100000"/>
              </a:lnSpc>
              <a:spcBef>
                <a:spcPts val="0"/>
              </a:spcBef>
              <a:spcAft>
                <a:spcPts val="0"/>
              </a:spcAft>
              <a:buNone/>
            </a:pPr>
            <a:r>
              <a:rPr i="1" lang="en-US" sz="1200">
                <a:solidFill>
                  <a:srgbClr val="D2222A"/>
                </a:solidFill>
                <a:latin typeface="Calibri"/>
                <a:ea typeface="Calibri"/>
                <a:cs typeface="Calibri"/>
                <a:sym typeface="Calibri"/>
              </a:rPr>
              <a:t>Duran Endüvili Senkron Makineler:</a:t>
            </a:r>
            <a:endParaRPr sz="1200">
              <a:solidFill>
                <a:schemeClr val="dk1"/>
              </a:solidFill>
              <a:latin typeface="Calibri"/>
              <a:ea typeface="Calibri"/>
              <a:cs typeface="Calibri"/>
              <a:sym typeface="Calibri"/>
            </a:endParaRPr>
          </a:p>
          <a:p>
            <a:pPr indent="0" lvl="0" marL="12700" marR="5080" rtl="0" algn="just">
              <a:lnSpc>
                <a:spcPct val="97200"/>
              </a:lnSpc>
              <a:spcBef>
                <a:spcPts val="830"/>
              </a:spcBef>
              <a:spcAft>
                <a:spcPts val="0"/>
              </a:spcAft>
              <a:buNone/>
            </a:pPr>
            <a:r>
              <a:rPr lang="en-US" sz="1200">
                <a:solidFill>
                  <a:srgbClr val="221F1F"/>
                </a:solidFill>
                <a:latin typeface="Calibri"/>
                <a:ea typeface="Calibri"/>
                <a:cs typeface="Calibri"/>
                <a:sym typeface="Calibri"/>
              </a:rPr>
              <a:t>Bu senkron makinelerde statoruna gerilim indüklenen sargılar yerleştirilmiştir. Ro-  toruna ise kutup sargıları sarılmıştır. Bu tip senkron makineler orta ve büyük güçlü  olarak imal edilir. Rotoru kutup sargılı senkron makine şekil 7.6’da gösterilmiştir. Ro-  toru kutup sargılı senkron makinedeki başlıca parçalar   şunlardır:</a:t>
            </a:r>
            <a:endParaRPr sz="1200">
              <a:solidFill>
                <a:schemeClr val="dk1"/>
              </a:solidFill>
              <a:latin typeface="Calibri"/>
              <a:ea typeface="Calibri"/>
              <a:cs typeface="Calibri"/>
              <a:sym typeface="Calibri"/>
            </a:endParaRPr>
          </a:p>
          <a:p>
            <a:pPr indent="0" lvl="0" marL="372110" marR="0" rtl="0" algn="l">
              <a:lnSpc>
                <a:spcPct val="100000"/>
              </a:lnSpc>
              <a:spcBef>
                <a:spcPts val="810"/>
              </a:spcBef>
              <a:spcAft>
                <a:spcPts val="0"/>
              </a:spcAft>
              <a:buNone/>
            </a:pPr>
            <a:r>
              <a:rPr lang="en-US" sz="1200">
                <a:solidFill>
                  <a:srgbClr val="221F1F"/>
                </a:solidFill>
                <a:latin typeface="Calibri"/>
                <a:ea typeface="Calibri"/>
                <a:cs typeface="Calibri"/>
                <a:sym typeface="Calibri"/>
              </a:rPr>
              <a:t>Stator, rotor, bilezikler, fırçalar, yataklar ve diğer parçalar</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 name="Shape 82"/>
        <p:cNvGrpSpPr/>
        <p:nvPr/>
      </p:nvGrpSpPr>
      <p:grpSpPr>
        <a:xfrm>
          <a:off x="0" y="0"/>
          <a:ext cx="0" cy="0"/>
          <a:chOff x="0" y="0"/>
          <a:chExt cx="0" cy="0"/>
        </a:xfrm>
      </p:grpSpPr>
      <p:sp>
        <p:nvSpPr>
          <p:cNvPr id="83" name="Google Shape;83;p13"/>
          <p:cNvSpPr txBox="1"/>
          <p:nvPr/>
        </p:nvSpPr>
        <p:spPr>
          <a:xfrm>
            <a:off x="898956" y="3422141"/>
            <a:ext cx="5253355" cy="5799408"/>
          </a:xfrm>
          <a:prstGeom prst="rect">
            <a:avLst/>
          </a:prstGeom>
          <a:noFill/>
          <a:ln>
            <a:noFill/>
          </a:ln>
        </p:spPr>
        <p:txBody>
          <a:bodyPr anchorCtr="0" anchor="t" bIns="0" lIns="0" spcFirstLastPara="1" rIns="0" wrap="square" tIns="0">
            <a:noAutofit/>
          </a:bodyPr>
          <a:lstStyle/>
          <a:p>
            <a:pPr indent="0" lvl="0" marL="13081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7.6: Rotoru kutup sargılı senkron makine</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228600" lvl="0" marL="600710" marR="5080" rtl="0" algn="just">
              <a:lnSpc>
                <a:spcPct val="97500"/>
              </a:lnSpc>
              <a:spcBef>
                <a:spcPts val="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Stator: </a:t>
            </a:r>
            <a:r>
              <a:rPr lang="en-US" sz="1200">
                <a:solidFill>
                  <a:srgbClr val="221F1F"/>
                </a:solidFill>
                <a:latin typeface="Calibri"/>
                <a:ea typeface="Calibri"/>
                <a:cs typeface="Calibri"/>
                <a:sym typeface="Calibri"/>
              </a:rPr>
              <a:t>Silisli sacların paketlenmesiyle oluşturulmuş ve içine alternatif sar-  gıların sarılması için oluklar açılmıştır. Bu kısım asenkron motorların stato-  ru gibidir.</a:t>
            </a:r>
            <a:endParaRPr sz="1200">
              <a:solidFill>
                <a:schemeClr val="dk1"/>
              </a:solidFill>
              <a:latin typeface="Calibri"/>
              <a:ea typeface="Calibri"/>
              <a:cs typeface="Calibri"/>
              <a:sym typeface="Calibri"/>
            </a:endParaRPr>
          </a:p>
          <a:p>
            <a:pPr indent="-228600" lvl="0" marL="600710" marR="7620" rtl="0" algn="just">
              <a:lnSpc>
                <a:spcPct val="97500"/>
              </a:lnSpc>
              <a:spcBef>
                <a:spcPts val="565"/>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Rotor: </a:t>
            </a:r>
            <a:r>
              <a:rPr lang="en-US" sz="1200">
                <a:solidFill>
                  <a:srgbClr val="221F1F"/>
                </a:solidFill>
                <a:latin typeface="Calibri"/>
                <a:ea typeface="Calibri"/>
                <a:cs typeface="Calibri"/>
                <a:sym typeface="Calibri"/>
              </a:rPr>
              <a:t>Kutup sargılarının (uyartım sargılarının) sarıldığı kısımdır. Senkron  generatörleri döndüren sistemlerin devir sayısına bağlı olarak rotor, iki tip-  te yapılır. Bunlar;</a:t>
            </a:r>
            <a:endParaRPr sz="1200">
              <a:solidFill>
                <a:schemeClr val="dk1"/>
              </a:solidFill>
              <a:latin typeface="Calibri"/>
              <a:ea typeface="Calibri"/>
              <a:cs typeface="Calibri"/>
              <a:sym typeface="Calibri"/>
            </a:endParaRPr>
          </a:p>
          <a:p>
            <a:pPr indent="-143510" lvl="1" marL="732155" marR="0" rtl="0" algn="l">
              <a:lnSpc>
                <a:spcPct val="100000"/>
              </a:lnSpc>
              <a:spcBef>
                <a:spcPts val="215"/>
              </a:spcBef>
              <a:spcAft>
                <a:spcPts val="0"/>
              </a:spcAft>
              <a:buClr>
                <a:srgbClr val="221F1F"/>
              </a:buClr>
              <a:buSzPts val="1200"/>
              <a:buFont typeface="Calibri"/>
              <a:buChar char="•"/>
            </a:pPr>
            <a:r>
              <a:rPr b="0" i="0" lang="en-US" sz="1200" u="none" cap="none" strike="noStrike">
                <a:solidFill>
                  <a:srgbClr val="221F1F"/>
                </a:solidFill>
                <a:latin typeface="Calibri"/>
                <a:ea typeface="Calibri"/>
                <a:cs typeface="Calibri"/>
                <a:sym typeface="Calibri"/>
              </a:rPr>
              <a:t>Çıkık (çıkıntılı) kutuplu rotor</a:t>
            </a:r>
            <a:endParaRPr b="0" i="0" sz="1200" u="none" cap="none" strike="noStrike">
              <a:solidFill>
                <a:schemeClr val="dk1"/>
              </a:solidFill>
              <a:latin typeface="Calibri"/>
              <a:ea typeface="Calibri"/>
              <a:cs typeface="Calibri"/>
              <a:sym typeface="Calibri"/>
            </a:endParaRPr>
          </a:p>
          <a:p>
            <a:pPr indent="-143510" lvl="1" marL="732155" marR="0" rtl="0" algn="l">
              <a:lnSpc>
                <a:spcPct val="100000"/>
              </a:lnSpc>
              <a:spcBef>
                <a:spcPts val="260"/>
              </a:spcBef>
              <a:spcAft>
                <a:spcPts val="0"/>
              </a:spcAft>
              <a:buClr>
                <a:srgbClr val="221F1F"/>
              </a:buClr>
              <a:buSzPts val="1200"/>
              <a:buFont typeface="Calibri"/>
              <a:buChar char="•"/>
            </a:pPr>
            <a:r>
              <a:rPr b="0" i="0" lang="en-US" sz="1200" u="none" cap="none" strike="noStrike">
                <a:solidFill>
                  <a:srgbClr val="221F1F"/>
                </a:solidFill>
                <a:latin typeface="Calibri"/>
                <a:ea typeface="Calibri"/>
                <a:cs typeface="Calibri"/>
                <a:sym typeface="Calibri"/>
              </a:rPr>
              <a:t>Yuvarlak (silindirik) kutuplu rotor</a:t>
            </a:r>
            <a:endParaRPr b="0" i="0" sz="1200" u="none" cap="none" strike="noStrike">
              <a:solidFill>
                <a:schemeClr val="dk1"/>
              </a:solidFill>
              <a:latin typeface="Calibri"/>
              <a:ea typeface="Calibri"/>
              <a:cs typeface="Calibri"/>
              <a:sym typeface="Calibri"/>
            </a:endParaRPr>
          </a:p>
          <a:p>
            <a:pPr indent="-228600" lvl="0" marL="600710" marR="7620" rtl="0" algn="just">
              <a:lnSpc>
                <a:spcPct val="115833"/>
              </a:lnSpc>
              <a:spcBef>
                <a:spcPts val="615"/>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Bilezikler: </a:t>
            </a:r>
            <a:r>
              <a:rPr lang="en-US" sz="1200">
                <a:solidFill>
                  <a:srgbClr val="221F1F"/>
                </a:solidFill>
                <a:latin typeface="Calibri"/>
                <a:ea typeface="Calibri"/>
                <a:cs typeface="Calibri"/>
                <a:sym typeface="Calibri"/>
              </a:rPr>
              <a:t>Rotora doğru gerilimin dış devreden fırçalar yardımıyla verilme-  sini sağlar.</a:t>
            </a:r>
            <a:endParaRPr sz="1200">
              <a:solidFill>
                <a:schemeClr val="dk1"/>
              </a:solidFill>
              <a:latin typeface="Calibri"/>
              <a:ea typeface="Calibri"/>
              <a:cs typeface="Calibri"/>
              <a:sym typeface="Calibri"/>
            </a:endParaRPr>
          </a:p>
          <a:p>
            <a:pPr indent="-228600" lvl="0" marL="600710" marR="0" rtl="0" algn="l">
              <a:lnSpc>
                <a:spcPct val="100000"/>
              </a:lnSpc>
              <a:spcBef>
                <a:spcPts val="49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Fırçalar: </a:t>
            </a:r>
            <a:r>
              <a:rPr lang="en-US" sz="1200">
                <a:solidFill>
                  <a:srgbClr val="221F1F"/>
                </a:solidFill>
                <a:latin typeface="Calibri"/>
                <a:ea typeface="Calibri"/>
                <a:cs typeface="Calibri"/>
                <a:sym typeface="Calibri"/>
              </a:rPr>
              <a:t>Rotora doğru gerilimi dış devreden bileziklere iletilmesini   sağlar.</a:t>
            </a:r>
            <a:endParaRPr sz="1200">
              <a:solidFill>
                <a:schemeClr val="dk1"/>
              </a:solidFill>
              <a:latin typeface="Calibri"/>
              <a:ea typeface="Calibri"/>
              <a:cs typeface="Calibri"/>
              <a:sym typeface="Calibri"/>
            </a:endParaRPr>
          </a:p>
          <a:p>
            <a:pPr indent="-228600" lvl="0" marL="600710" marR="7620" rtl="0" algn="just">
              <a:lnSpc>
                <a:spcPct val="115833"/>
              </a:lnSpc>
              <a:spcBef>
                <a:spcPts val="640"/>
              </a:spcBef>
              <a:spcAft>
                <a:spcPts val="0"/>
              </a:spcAft>
              <a:buClr>
                <a:srgbClr val="EC1C23"/>
              </a:buClr>
              <a:buSzPts val="1200"/>
              <a:buFont typeface="Calibri"/>
              <a:buChar char="•"/>
            </a:pPr>
            <a:r>
              <a:rPr i="1" lang="en-US" sz="1200">
                <a:solidFill>
                  <a:srgbClr val="EC1C23"/>
                </a:solidFill>
                <a:latin typeface="Calibri"/>
                <a:ea typeface="Calibri"/>
                <a:cs typeface="Calibri"/>
                <a:sym typeface="Calibri"/>
              </a:rPr>
              <a:t>Yataklar ve diğer parçalar</a:t>
            </a:r>
            <a:r>
              <a:rPr lang="en-US" sz="1200">
                <a:solidFill>
                  <a:srgbClr val="EC1C23"/>
                </a:solidFill>
                <a:latin typeface="Calibri"/>
                <a:ea typeface="Calibri"/>
                <a:cs typeface="Calibri"/>
                <a:sym typeface="Calibri"/>
              </a:rPr>
              <a:t>: </a:t>
            </a:r>
            <a:r>
              <a:rPr lang="en-US" sz="1200">
                <a:solidFill>
                  <a:srgbClr val="221F1F"/>
                </a:solidFill>
                <a:latin typeface="Calibri"/>
                <a:ea typeface="Calibri"/>
                <a:cs typeface="Calibri"/>
                <a:sym typeface="Calibri"/>
              </a:rPr>
              <a:t>Rotorun rahatça dönmesini sağlar. Diğer parça-  lar olarak mil, vantilatör, klemens kutusu gibi parçalar  bulunmaktadır.</a:t>
            </a:r>
            <a:endParaRPr sz="1200">
              <a:solidFill>
                <a:srgbClr val="221F1F"/>
              </a:solidFill>
              <a:latin typeface="Calibri"/>
              <a:ea typeface="Calibri"/>
              <a:cs typeface="Calibri"/>
              <a:sym typeface="Calibri"/>
            </a:endParaRPr>
          </a:p>
          <a:p>
            <a:pPr indent="0" lvl="0" marL="372110" marR="7620" rtl="0" algn="just">
              <a:lnSpc>
                <a:spcPct val="115833"/>
              </a:lnSpc>
              <a:spcBef>
                <a:spcPts val="640"/>
              </a:spcBef>
              <a:spcAft>
                <a:spcPts val="0"/>
              </a:spcAft>
              <a:buNone/>
            </a:pPr>
            <a:r>
              <a:rPr lang="en-US" sz="1200" u="sng">
                <a:solidFill>
                  <a:schemeClr val="hlink"/>
                </a:solidFill>
                <a:latin typeface="Calibri"/>
                <a:ea typeface="Calibri"/>
                <a:cs typeface="Calibri"/>
                <a:sym typeface="Calibri"/>
                <a:hlinkClick r:id="rId3"/>
              </a:rPr>
              <a:t>Senkron Jeneratörlerin Yapısı</a:t>
            </a:r>
            <a:endParaRPr sz="1200">
              <a:solidFill>
                <a:schemeClr val="dk1"/>
              </a:solidFill>
              <a:latin typeface="Calibri"/>
              <a:ea typeface="Calibri"/>
              <a:cs typeface="Calibri"/>
              <a:sym typeface="Calibri"/>
            </a:endParaRPr>
          </a:p>
          <a:p>
            <a:pPr indent="0" lvl="0" marL="372110" marR="7620" rtl="0" algn="just">
              <a:lnSpc>
                <a:spcPct val="115833"/>
              </a:lnSpc>
              <a:spcBef>
                <a:spcPts val="640"/>
              </a:spcBef>
              <a:spcAft>
                <a:spcPts val="0"/>
              </a:spcAft>
              <a:buNone/>
            </a:pPr>
            <a:r>
              <a:rPr lang="en-US" sz="1200" u="sng">
                <a:solidFill>
                  <a:schemeClr val="hlink"/>
                </a:solidFill>
                <a:latin typeface="Calibri"/>
                <a:ea typeface="Calibri"/>
                <a:cs typeface="Calibri"/>
                <a:sym typeface="Calibri"/>
                <a:hlinkClick r:id="rId4"/>
              </a:rPr>
              <a:t>Senkron Jeneratörlerin Üretimi</a:t>
            </a:r>
            <a:endParaRPr sz="1200">
              <a:solidFill>
                <a:schemeClr val="dk1"/>
              </a:solidFill>
              <a:latin typeface="Calibri"/>
              <a:ea typeface="Calibri"/>
              <a:cs typeface="Calibri"/>
              <a:sym typeface="Calibri"/>
            </a:endParaRPr>
          </a:p>
          <a:p>
            <a:pPr indent="0" lvl="0" marL="0" marR="0" rtl="0" algn="l">
              <a:lnSpc>
                <a:spcPct val="100000"/>
              </a:lnSpc>
              <a:spcBef>
                <a:spcPts val="10"/>
              </a:spcBef>
              <a:spcAft>
                <a:spcPts val="0"/>
              </a:spcAft>
              <a:buNone/>
            </a:pPr>
            <a:r>
              <a:t/>
            </a:r>
            <a:endParaRPr sz="1300">
              <a:solidFill>
                <a:schemeClr val="dk1"/>
              </a:solidFill>
              <a:latin typeface="Times New Roman"/>
              <a:ea typeface="Times New Roman"/>
              <a:cs typeface="Times New Roman"/>
              <a:sym typeface="Times New Roman"/>
            </a:endParaRPr>
          </a:p>
          <a:p>
            <a:pPr indent="-546100" lvl="2" marL="918210" marR="0" rtl="0" algn="l">
              <a:lnSpc>
                <a:spcPct val="100000"/>
              </a:lnSpc>
              <a:spcBef>
                <a:spcPts val="0"/>
              </a:spcBef>
              <a:spcAft>
                <a:spcPts val="0"/>
              </a:spcAft>
              <a:buClr>
                <a:srgbClr val="EC1C23"/>
              </a:buClr>
              <a:buSzPts val="1600"/>
              <a:buFont typeface="Palatino Linotype"/>
              <a:buAutoNum type="arabicPeriod" startAt="2"/>
            </a:pPr>
            <a:r>
              <a:rPr b="1" i="0" lang="en-US" sz="1600" u="none" cap="none" strike="noStrike">
                <a:solidFill>
                  <a:srgbClr val="EC1C23"/>
                </a:solidFill>
                <a:latin typeface="Palatino Linotype"/>
                <a:ea typeface="Palatino Linotype"/>
                <a:cs typeface="Palatino Linotype"/>
                <a:sym typeface="Palatino Linotype"/>
              </a:rPr>
              <a:t>Senkron Makinelerin Rotor  Cinsine Göre   Çeşitleri</a:t>
            </a:r>
            <a:endParaRPr b="0" i="0" sz="1600" u="none" cap="none" strike="noStrike">
              <a:solidFill>
                <a:schemeClr val="dk1"/>
              </a:solidFill>
              <a:latin typeface="Palatino Linotype"/>
              <a:ea typeface="Palatino Linotype"/>
              <a:cs typeface="Palatino Linotype"/>
              <a:sym typeface="Palatino Linotype"/>
            </a:endParaRPr>
          </a:p>
          <a:p>
            <a:pPr indent="0" lvl="2" marL="914400" marR="0" rtl="0" algn="l">
              <a:lnSpc>
                <a:spcPct val="100000"/>
              </a:lnSpc>
              <a:spcBef>
                <a:spcPts val="45"/>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88900" lvl="3" marL="372110" marR="760730" rtl="0" algn="l">
              <a:lnSpc>
                <a:spcPct val="107300"/>
              </a:lnSpc>
              <a:spcBef>
                <a:spcPts val="5"/>
              </a:spcBef>
              <a:spcAft>
                <a:spcPts val="0"/>
              </a:spcAft>
              <a:buClr>
                <a:srgbClr val="EC1C23"/>
              </a:buClr>
              <a:buSzPts val="1400"/>
              <a:buFont typeface="Palatino Linotype"/>
              <a:buAutoNum type="arabicPeriod"/>
            </a:pPr>
            <a:r>
              <a:rPr b="1" i="0" lang="en-US" sz="1400" u="none" cap="none" strike="noStrike">
                <a:solidFill>
                  <a:srgbClr val="EC1C23"/>
                </a:solidFill>
                <a:latin typeface="Palatino Linotype"/>
                <a:ea typeface="Palatino Linotype"/>
                <a:cs typeface="Palatino Linotype"/>
                <a:sym typeface="Palatino Linotype"/>
              </a:rPr>
              <a:t>Çıkık(Çıkıntılı)  Kutuplu  Rotoru  Olan  Senkron  Makineler</a:t>
            </a:r>
            <a:endParaRPr b="0" i="0" sz="1400" u="none" cap="none" strike="noStrike">
              <a:solidFill>
                <a:schemeClr val="dk1"/>
              </a:solidFill>
              <a:latin typeface="Palatino Linotype"/>
              <a:ea typeface="Palatino Linotype"/>
              <a:cs typeface="Palatino Linotype"/>
              <a:sym typeface="Palatino Linotype"/>
            </a:endParaRPr>
          </a:p>
          <a:p>
            <a:pPr indent="359410" lvl="0" marL="12700" marR="5715" rtl="0" algn="just">
              <a:lnSpc>
                <a:spcPct val="97400"/>
              </a:lnSpc>
              <a:spcBef>
                <a:spcPts val="525"/>
              </a:spcBef>
              <a:spcAft>
                <a:spcPts val="0"/>
              </a:spcAft>
              <a:buNone/>
            </a:pPr>
            <a:r>
              <a:rPr lang="en-US" sz="1200">
                <a:solidFill>
                  <a:srgbClr val="221F1F"/>
                </a:solidFill>
                <a:latin typeface="Calibri"/>
                <a:ea typeface="Calibri"/>
                <a:cs typeface="Calibri"/>
                <a:sym typeface="Calibri"/>
              </a:rPr>
              <a:t>Çıkıntılı kutuplu senkron makineler, su türbinleri veya düşük devirli dizel ma-  kinelerinde döndürülür. Kutup başları birer yüzeyleri yalıtılmış saç levhaların paket-  lenmesinden yapılır. Kutup ayakları ise dökme demirden yapılabilir. Çıkıntılı kutuplu  senkron makineler, su türbinleri veya düşük devirli dizel makinelerinde döndürülür.  Kutup başları birer yüzeyleri yalıtılmış saç levhaların paketlenmesinden yapılır. Kutup ayakları ise dökme demirden yapılabilir.</a:t>
            </a:r>
            <a:endParaRPr sz="1200">
              <a:solidFill>
                <a:schemeClr val="dk1"/>
              </a:solidFill>
              <a:latin typeface="Calibri"/>
              <a:ea typeface="Calibri"/>
              <a:cs typeface="Calibri"/>
              <a:sym typeface="Calibri"/>
            </a:endParaRPr>
          </a:p>
        </p:txBody>
      </p:sp>
      <p:sp>
        <p:nvSpPr>
          <p:cNvPr id="84" name="Google Shape;84;p13"/>
          <p:cNvSpPr/>
          <p:nvPr/>
        </p:nvSpPr>
        <p:spPr>
          <a:xfrm>
            <a:off x="2106167" y="1298447"/>
            <a:ext cx="2828544" cy="20756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sp>
        <p:nvSpPr>
          <p:cNvPr id="89" name="Google Shape;89;p14"/>
          <p:cNvSpPr txBox="1"/>
          <p:nvPr/>
        </p:nvSpPr>
        <p:spPr>
          <a:xfrm>
            <a:off x="2097404" y="3104768"/>
            <a:ext cx="2945765" cy="17653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şekil 7.7: Rotor cinsine göre senkron makine kesitleri</a:t>
            </a:r>
            <a:endParaRPr sz="1000">
              <a:solidFill>
                <a:schemeClr val="dk1"/>
              </a:solidFill>
              <a:latin typeface="Palatino Linotype"/>
              <a:ea typeface="Palatino Linotype"/>
              <a:cs typeface="Palatino Linotype"/>
              <a:sym typeface="Palatino Linotype"/>
            </a:endParaRPr>
          </a:p>
        </p:txBody>
      </p:sp>
      <p:sp>
        <p:nvSpPr>
          <p:cNvPr id="90" name="Google Shape;90;p14"/>
          <p:cNvSpPr txBox="1"/>
          <p:nvPr/>
        </p:nvSpPr>
        <p:spPr>
          <a:xfrm>
            <a:off x="895908" y="6272910"/>
            <a:ext cx="5253990" cy="1997710"/>
          </a:xfrm>
          <a:prstGeom prst="rect">
            <a:avLst/>
          </a:prstGeom>
          <a:noFill/>
          <a:ln>
            <a:noFill/>
          </a:ln>
        </p:spPr>
        <p:txBody>
          <a:bodyPr anchorCtr="0" anchor="t" bIns="0" lIns="0" spcFirstLastPara="1" rIns="0" wrap="square" tIns="0">
            <a:noAutofit/>
          </a:bodyPr>
          <a:lstStyle/>
          <a:p>
            <a:pPr indent="0" lvl="0" marL="1555115"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7.1: Çıkıntılı kutuplu rotor resmi</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5080" rtl="0" algn="just">
              <a:lnSpc>
                <a:spcPct val="97200"/>
              </a:lnSpc>
              <a:spcBef>
                <a:spcPts val="5"/>
              </a:spcBef>
              <a:spcAft>
                <a:spcPts val="0"/>
              </a:spcAft>
              <a:buNone/>
            </a:pPr>
            <a:r>
              <a:rPr lang="en-US" sz="1200">
                <a:solidFill>
                  <a:srgbClr val="221F1F"/>
                </a:solidFill>
                <a:latin typeface="Calibri"/>
                <a:ea typeface="Calibri"/>
                <a:cs typeface="Calibri"/>
                <a:sym typeface="Calibri"/>
              </a:rPr>
              <a:t>Rotor oluklarında bulunan sargılar kendi aralarında N-S-N-S kutupları oluş-  turacak şekilde bağlanır. Çıkıntılı kutuplu alternatörler çok kutuplu olarak yapılır.  Bunların rotor çapları büyük, rotor uzunlukları ise küçüktür. Bu alternatörler yüksek  devirde kullanılmazlar.</a:t>
            </a:r>
            <a:endParaRPr sz="1200">
              <a:solidFill>
                <a:schemeClr val="dk1"/>
              </a:solidFill>
              <a:latin typeface="Calibri"/>
              <a:ea typeface="Calibri"/>
              <a:cs typeface="Calibri"/>
              <a:sym typeface="Calibri"/>
            </a:endParaRPr>
          </a:p>
          <a:p>
            <a:pPr indent="359410" lvl="0" marL="12700" marR="6350" rtl="0" algn="just">
              <a:lnSpc>
                <a:spcPct val="97500"/>
              </a:lnSpc>
              <a:spcBef>
                <a:spcPts val="565"/>
              </a:spcBef>
              <a:spcAft>
                <a:spcPts val="0"/>
              </a:spcAft>
              <a:buNone/>
            </a:pPr>
            <a:r>
              <a:rPr lang="en-US" sz="1200">
                <a:solidFill>
                  <a:srgbClr val="221F1F"/>
                </a:solidFill>
                <a:latin typeface="Calibri"/>
                <a:ea typeface="Calibri"/>
                <a:cs typeface="Calibri"/>
                <a:sym typeface="Calibri"/>
              </a:rPr>
              <a:t>Çünkü rotorun yapım şeklinden kaynaklanan santrifüj etki ile büyük gürül-  tü ve rüzgar kayıplarının önüne geçilemez. Rotor montaj şekilleri de çeşitli olabilir.  Mekanik enerjisini kaplan türbününden sağlayan alternatörlerde şemsiye tipi dik  eksenli, Francis türbünü ile uyartılan dikey eksenli, Pelton türbini ile uyarılan alter-  natörlerde yatay eksenli montaj şekilleri  uygulanmaktadır.</a:t>
            </a:r>
            <a:endParaRPr sz="1200">
              <a:solidFill>
                <a:schemeClr val="dk1"/>
              </a:solidFill>
              <a:latin typeface="Calibri"/>
              <a:ea typeface="Calibri"/>
              <a:cs typeface="Calibri"/>
              <a:sym typeface="Calibri"/>
            </a:endParaRPr>
          </a:p>
        </p:txBody>
      </p:sp>
      <p:sp>
        <p:nvSpPr>
          <p:cNvPr id="91" name="Google Shape;91;p14"/>
          <p:cNvSpPr/>
          <p:nvPr/>
        </p:nvSpPr>
        <p:spPr>
          <a:xfrm>
            <a:off x="1319783" y="1301495"/>
            <a:ext cx="4373880" cy="16642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4"/>
          <p:cNvSpPr/>
          <p:nvPr/>
        </p:nvSpPr>
        <p:spPr>
          <a:xfrm>
            <a:off x="1667510" y="3445509"/>
            <a:ext cx="3706495" cy="272161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4"/>
          <p:cNvSpPr/>
          <p:nvPr/>
        </p:nvSpPr>
        <p:spPr>
          <a:xfrm>
            <a:off x="1658620" y="3436619"/>
            <a:ext cx="3724275" cy="2740025"/>
          </a:xfrm>
          <a:custGeom>
            <a:rect b="b" l="l" r="r" t="t"/>
            <a:pathLst>
              <a:path extrusionOk="0" h="2740025" w="3724275">
                <a:moveTo>
                  <a:pt x="0" y="8889"/>
                </a:moveTo>
                <a:lnTo>
                  <a:pt x="0" y="2731135"/>
                </a:lnTo>
                <a:lnTo>
                  <a:pt x="0" y="2740025"/>
                </a:lnTo>
                <a:lnTo>
                  <a:pt x="8890" y="2740025"/>
                </a:lnTo>
                <a:lnTo>
                  <a:pt x="3715384" y="2740025"/>
                </a:lnTo>
                <a:lnTo>
                  <a:pt x="3724275" y="2740025"/>
                </a:lnTo>
                <a:lnTo>
                  <a:pt x="3724275" y="2731135"/>
                </a:lnTo>
                <a:lnTo>
                  <a:pt x="3724275" y="8889"/>
                </a:lnTo>
                <a:lnTo>
                  <a:pt x="3724275" y="0"/>
                </a:lnTo>
                <a:lnTo>
                  <a:pt x="3715384" y="0"/>
                </a:lnTo>
                <a:lnTo>
                  <a:pt x="8890" y="0"/>
                </a:lnTo>
                <a:lnTo>
                  <a:pt x="0" y="0"/>
                </a:lnTo>
                <a:lnTo>
                  <a:pt x="0" y="8889"/>
                </a:lnTo>
                <a:close/>
              </a:path>
            </a:pathLst>
          </a:custGeom>
          <a:noFill/>
          <a:ln cap="flat" cmpd="sng" w="17975">
            <a:solidFill>
              <a:srgbClr val="221F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
          <p:cNvSpPr/>
          <p:nvPr/>
        </p:nvSpPr>
        <p:spPr>
          <a:xfrm>
            <a:off x="1682750" y="3460749"/>
            <a:ext cx="3676015" cy="2691765"/>
          </a:xfrm>
          <a:custGeom>
            <a:rect b="b" l="l" r="r" t="t"/>
            <a:pathLst>
              <a:path extrusionOk="0" h="2691765" w="3676015">
                <a:moveTo>
                  <a:pt x="0" y="2691765"/>
                </a:moveTo>
                <a:lnTo>
                  <a:pt x="3676015" y="2691765"/>
                </a:lnTo>
                <a:lnTo>
                  <a:pt x="3676015" y="0"/>
                </a:lnTo>
                <a:lnTo>
                  <a:pt x="0" y="0"/>
                </a:lnTo>
                <a:lnTo>
                  <a:pt x="0" y="2691765"/>
                </a:lnTo>
                <a:close/>
              </a:path>
            </a:pathLst>
          </a:custGeom>
          <a:noFill/>
          <a:ln cap="flat" cmpd="sng" w="9525">
            <a:solidFill>
              <a:srgbClr val="221F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sp>
        <p:nvSpPr>
          <p:cNvPr id="99" name="Google Shape;99;p15"/>
          <p:cNvSpPr txBox="1"/>
          <p:nvPr/>
        </p:nvSpPr>
        <p:spPr>
          <a:xfrm>
            <a:off x="898956" y="1172413"/>
            <a:ext cx="5250815" cy="2598420"/>
          </a:xfrm>
          <a:prstGeom prst="rect">
            <a:avLst/>
          </a:prstGeom>
          <a:noFill/>
          <a:ln>
            <a:noFill/>
          </a:ln>
        </p:spPr>
        <p:txBody>
          <a:bodyPr anchorCtr="0" anchor="t" bIns="0" lIns="0" spcFirstLastPara="1" rIns="0" wrap="square" tIns="0">
            <a:noAutofit/>
          </a:bodyPr>
          <a:lstStyle/>
          <a:p>
            <a:pPr indent="-518795" lvl="0" marL="890905" marR="459105" rtl="0" algn="l">
              <a:lnSpc>
                <a:spcPct val="112999"/>
              </a:lnSpc>
              <a:spcBef>
                <a:spcPts val="0"/>
              </a:spcBef>
              <a:spcAft>
                <a:spcPts val="0"/>
              </a:spcAft>
              <a:buNone/>
            </a:pPr>
            <a:r>
              <a:rPr b="1" lang="en-US" sz="1400">
                <a:solidFill>
                  <a:srgbClr val="EC1C23"/>
                </a:solidFill>
                <a:latin typeface="Palatino Linotype"/>
                <a:ea typeface="Palatino Linotype"/>
                <a:cs typeface="Palatino Linotype"/>
                <a:sym typeface="Palatino Linotype"/>
              </a:rPr>
              <a:t>7.1.2.2.Yuvarlak (Silindirik) Kutuplu Rotoru Olan Senkron  Makineler</a:t>
            </a:r>
            <a:endParaRPr sz="1400">
              <a:solidFill>
                <a:schemeClr val="dk1"/>
              </a:solidFill>
              <a:latin typeface="Palatino Linotype"/>
              <a:ea typeface="Palatino Linotype"/>
              <a:cs typeface="Palatino Linotype"/>
              <a:sym typeface="Palatino Linotype"/>
            </a:endParaRPr>
          </a:p>
          <a:p>
            <a:pPr indent="359410" lvl="0" marL="12700" marR="5080" rtl="0" algn="just">
              <a:lnSpc>
                <a:spcPct val="97500"/>
              </a:lnSpc>
              <a:spcBef>
                <a:spcPts val="520"/>
              </a:spcBef>
              <a:spcAft>
                <a:spcPts val="0"/>
              </a:spcAft>
              <a:buNone/>
            </a:pPr>
            <a:r>
              <a:rPr lang="en-US" sz="1200">
                <a:solidFill>
                  <a:srgbClr val="221F1F"/>
                </a:solidFill>
                <a:latin typeface="Calibri"/>
                <a:ea typeface="Calibri"/>
                <a:cs typeface="Calibri"/>
                <a:sym typeface="Calibri"/>
              </a:rPr>
              <a:t>Yuvarlak (silindirik) kutuplu senkron makineler, yüksek devirli türbinlerde (</a:t>
            </a:r>
            <a:r>
              <a:rPr i="1" lang="en-US" sz="1200">
                <a:solidFill>
                  <a:srgbClr val="221F1F"/>
                </a:solidFill>
                <a:latin typeface="Calibri"/>
                <a:ea typeface="Calibri"/>
                <a:cs typeface="Calibri"/>
                <a:sym typeface="Calibri"/>
              </a:rPr>
              <a:t>bu-  har türbinlerinde) </a:t>
            </a:r>
            <a:r>
              <a:rPr lang="en-US" sz="1200">
                <a:solidFill>
                  <a:srgbClr val="221F1F"/>
                </a:solidFill>
                <a:latin typeface="Calibri"/>
                <a:ea typeface="Calibri"/>
                <a:cs typeface="Calibri"/>
                <a:sym typeface="Calibri"/>
              </a:rPr>
              <a:t>kullanılır. Genel olarak silindirik endüktörlerin boyları uzun, çapları  küçüktür. Bu tür alternatörlere turbo alternatör de denir.</a:t>
            </a:r>
            <a:endParaRPr sz="1200">
              <a:solidFill>
                <a:schemeClr val="dk1"/>
              </a:solidFill>
              <a:latin typeface="Calibri"/>
              <a:ea typeface="Calibri"/>
              <a:cs typeface="Calibri"/>
              <a:sym typeface="Calibri"/>
            </a:endParaRPr>
          </a:p>
          <a:p>
            <a:pPr indent="359410" lvl="0" marL="12700" marR="5080" rtl="0" algn="just">
              <a:lnSpc>
                <a:spcPct val="97400"/>
              </a:lnSpc>
              <a:spcBef>
                <a:spcPts val="540"/>
              </a:spcBef>
              <a:spcAft>
                <a:spcPts val="0"/>
              </a:spcAft>
              <a:buNone/>
            </a:pPr>
            <a:r>
              <a:rPr lang="en-US" sz="1200">
                <a:solidFill>
                  <a:srgbClr val="221F1F"/>
                </a:solidFill>
                <a:latin typeface="Calibri"/>
                <a:ea typeface="Calibri"/>
                <a:cs typeface="Calibri"/>
                <a:sym typeface="Calibri"/>
              </a:rPr>
              <a:t>Silindirik endüktörlerde kutup sargıları, mile paralel açılan oluklara yerleştiril-  miştir. Kutup sargısı uçları, rotor mili üzerinde bulunan bileziklere bağlanır. Bu tür  alternatörlerde rüzgâr kayıpları çok azdır. 2 veya 4 kutuplu olarak yapılırlar</a:t>
            </a:r>
            <a:r>
              <a:rPr i="1" lang="en-US" sz="1200">
                <a:solidFill>
                  <a:srgbClr val="221F1F"/>
                </a:solidFill>
                <a:latin typeface="Calibri"/>
                <a:ea typeface="Calibri"/>
                <a:cs typeface="Calibri"/>
                <a:sym typeface="Calibri"/>
              </a:rPr>
              <a:t>. </a:t>
            </a:r>
            <a:r>
              <a:rPr lang="en-US" sz="1200">
                <a:solidFill>
                  <a:srgbClr val="221F1F"/>
                </a:solidFill>
                <a:latin typeface="Calibri"/>
                <a:ea typeface="Calibri"/>
                <a:cs typeface="Calibri"/>
                <a:sym typeface="Calibri"/>
              </a:rPr>
              <a:t>Yatay  milli olarak çalışırlar. Yuvarlak kutuplu senkron makinelerin rotordaki alan sargıları  çıkıntılı kutuplu rotorlarda olduğu gibi kutuplar üzerine sarılmayıp oyuklar içerisine  yerleştirilmiştir. Uçları ise rotordaki bileziklere bağlanmıştır. Büyük güçlü makineler-  de iletkenler, kılıçlamasına bükülmüş bakır lamalardır. Böylece daha iyi soğutma ve  mekanik  dayanıklılık sağlanır.</a:t>
            </a:r>
            <a:endParaRPr sz="1200">
              <a:solidFill>
                <a:schemeClr val="dk1"/>
              </a:solidFill>
              <a:latin typeface="Calibri"/>
              <a:ea typeface="Calibri"/>
              <a:cs typeface="Calibri"/>
              <a:sym typeface="Calibri"/>
            </a:endParaRPr>
          </a:p>
        </p:txBody>
      </p:sp>
      <p:sp>
        <p:nvSpPr>
          <p:cNvPr id="100" name="Google Shape;100;p15"/>
          <p:cNvSpPr txBox="1"/>
          <p:nvPr/>
        </p:nvSpPr>
        <p:spPr>
          <a:xfrm>
            <a:off x="898956" y="5736081"/>
            <a:ext cx="5158105" cy="2178050"/>
          </a:xfrm>
          <a:prstGeom prst="rect">
            <a:avLst/>
          </a:prstGeom>
          <a:noFill/>
          <a:ln>
            <a:noFill/>
          </a:ln>
        </p:spPr>
        <p:txBody>
          <a:bodyPr anchorCtr="0" anchor="t" bIns="0" lIns="0" spcFirstLastPara="1" rIns="0" wrap="square" tIns="0">
            <a:noAutofit/>
          </a:bodyPr>
          <a:lstStyle/>
          <a:p>
            <a:pPr indent="0" lvl="0" marL="372110" marR="0" rtl="0" algn="l">
              <a:lnSpc>
                <a:spcPct val="100000"/>
              </a:lnSpc>
              <a:spcBef>
                <a:spcPts val="0"/>
              </a:spcBef>
              <a:spcAft>
                <a:spcPts val="0"/>
              </a:spcAft>
              <a:buNone/>
            </a:pPr>
            <a:r>
              <a:rPr b="1" lang="en-US" sz="1000">
                <a:solidFill>
                  <a:srgbClr val="57585B"/>
                </a:solidFill>
                <a:latin typeface="Palatino Linotype"/>
                <a:ea typeface="Palatino Linotype"/>
                <a:cs typeface="Palatino Linotype"/>
                <a:sym typeface="Palatino Linotype"/>
              </a:rPr>
              <a:t>Resim 7.2: Sırasıyla çıkık kutuplu ve silindirik (düz) kutuplu senkron makine rotorları</a:t>
            </a:r>
            <a:endParaRPr sz="1000">
              <a:solidFill>
                <a:schemeClr val="dk1"/>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950">
              <a:solidFill>
                <a:schemeClr val="dk1"/>
              </a:solidFill>
              <a:latin typeface="Times New Roman"/>
              <a:ea typeface="Times New Roman"/>
              <a:cs typeface="Times New Roman"/>
              <a:sym typeface="Times New Roman"/>
            </a:endParaRPr>
          </a:p>
          <a:p>
            <a:pPr indent="-106679" lvl="0" marL="515619" marR="0" rtl="0" algn="l">
              <a:lnSpc>
                <a:spcPct val="100000"/>
              </a:lnSpc>
              <a:spcBef>
                <a:spcPts val="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Statorun (endüvinin) duran kısımda olmasının başlıca faydaları   şunlardır:</a:t>
            </a:r>
            <a:endParaRPr sz="1200">
              <a:solidFill>
                <a:schemeClr val="dk1"/>
              </a:solidFill>
              <a:latin typeface="Calibri"/>
              <a:ea typeface="Calibri"/>
              <a:cs typeface="Calibri"/>
              <a:sym typeface="Calibri"/>
            </a:endParaRPr>
          </a:p>
          <a:p>
            <a:pPr indent="-106679" lvl="0" marL="515619" marR="0" rtl="0" algn="l">
              <a:lnSpc>
                <a:spcPct val="100000"/>
              </a:lnSpc>
              <a:spcBef>
                <a:spcPts val="215"/>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Gerilimin dış devreye alınması için fırça ve bilezik kullanılmaması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Hareketsiz kısımdaki sargıların izolesinin daha kolay olması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Sargılarda merkezkaç (santrifüj) etki ile  karşılaşılmaması</a:t>
            </a:r>
            <a:endParaRPr sz="1200">
              <a:solidFill>
                <a:schemeClr val="dk1"/>
              </a:solidFill>
              <a:latin typeface="Calibri"/>
              <a:ea typeface="Calibri"/>
              <a:cs typeface="Calibri"/>
              <a:sym typeface="Calibri"/>
            </a:endParaRPr>
          </a:p>
          <a:p>
            <a:pPr indent="-106679" lvl="0" marL="515619" marR="0" rtl="0" algn="l">
              <a:lnSpc>
                <a:spcPct val="100000"/>
              </a:lnSpc>
              <a:spcBef>
                <a:spcPts val="240"/>
              </a:spcBef>
              <a:spcAft>
                <a:spcPts val="0"/>
              </a:spcAft>
              <a:buClr>
                <a:srgbClr val="57585B"/>
              </a:buClr>
              <a:buSzPts val="1200"/>
              <a:buFont typeface="Calibri"/>
              <a:buChar char="•"/>
            </a:pPr>
            <a:r>
              <a:rPr lang="en-US" sz="1200">
                <a:solidFill>
                  <a:srgbClr val="57585B"/>
                </a:solidFill>
                <a:latin typeface="Calibri"/>
                <a:ea typeface="Calibri"/>
                <a:cs typeface="Calibri"/>
                <a:sym typeface="Calibri"/>
              </a:rPr>
              <a:t>Sargıların soğutulmasının daha kolay olması</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000">
              <a:solidFill>
                <a:schemeClr val="dk1"/>
              </a:solidFill>
              <a:latin typeface="Times New Roman"/>
              <a:ea typeface="Times New Roman"/>
              <a:cs typeface="Times New Roman"/>
              <a:sym typeface="Times New Roman"/>
            </a:endParaRPr>
          </a:p>
          <a:p>
            <a:pPr indent="359410" lvl="0" marL="12700" marR="71755" rtl="0" algn="l">
              <a:lnSpc>
                <a:spcPct val="118333"/>
              </a:lnSpc>
              <a:spcBef>
                <a:spcPts val="0"/>
              </a:spcBef>
              <a:spcAft>
                <a:spcPts val="0"/>
              </a:spcAft>
              <a:buNone/>
            </a:pPr>
            <a:r>
              <a:rPr lang="en-US" sz="1200">
                <a:solidFill>
                  <a:srgbClr val="221F1F"/>
                </a:solidFill>
                <a:latin typeface="Calibri"/>
                <a:ea typeface="Calibri"/>
                <a:cs typeface="Calibri"/>
                <a:sym typeface="Calibri"/>
              </a:rPr>
              <a:t>Sonuç olarak; Büyük güçlü senkron generatörlerin duran endüvili, dönen en-  düktörlü olarak yapılmasının avantajları daha çoktur.</a:t>
            </a:r>
            <a:endParaRPr sz="1200">
              <a:solidFill>
                <a:schemeClr val="dk1"/>
              </a:solidFill>
              <a:latin typeface="Calibri"/>
              <a:ea typeface="Calibri"/>
              <a:cs typeface="Calibri"/>
              <a:sym typeface="Calibri"/>
            </a:endParaRPr>
          </a:p>
        </p:txBody>
      </p:sp>
      <p:sp>
        <p:nvSpPr>
          <p:cNvPr id="101" name="Google Shape;101;p15"/>
          <p:cNvSpPr/>
          <p:nvPr/>
        </p:nvSpPr>
        <p:spPr>
          <a:xfrm>
            <a:off x="1459991" y="3840479"/>
            <a:ext cx="4120896" cy="182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